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19"/>
  </p:handoutMasterIdLst>
  <p:sldIdLst>
    <p:sldId id="1155" r:id="rId4"/>
    <p:sldId id="2357" r:id="rId5"/>
    <p:sldId id="2408" r:id="rId7"/>
    <p:sldId id="2409" r:id="rId8"/>
    <p:sldId id="2453" r:id="rId9"/>
    <p:sldId id="2454" r:id="rId10"/>
    <p:sldId id="2503" r:id="rId11"/>
    <p:sldId id="2452" r:id="rId12"/>
    <p:sldId id="2455" r:id="rId13"/>
    <p:sldId id="2457" r:id="rId14"/>
    <p:sldId id="2500" r:id="rId15"/>
    <p:sldId id="2501" r:id="rId16"/>
    <p:sldId id="2510" r:id="rId17"/>
    <p:sldId id="876" r:id="rId18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</p:embeddedFont>
    <p:embeddedFont>
      <p:font typeface="等线" panose="02010600030101010101" pitchFamily="2" charset="-122"/>
      <p:regular r:id="rId25"/>
    </p:embeddedFont>
    <p:embeddedFont>
      <p:font typeface="黑体" panose="02010609060101010101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D9"/>
    <a:srgbClr val="FFFFFF"/>
    <a:srgbClr val="A30234"/>
    <a:srgbClr val="EF9437"/>
    <a:srgbClr val="E8EAEE"/>
    <a:srgbClr val="EFF1F3"/>
    <a:srgbClr val="253A66"/>
    <a:srgbClr val="00FFFF"/>
    <a:srgbClr val="324D7E"/>
    <a:srgbClr val="2A3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4660"/>
  </p:normalViewPr>
  <p:slideViewPr>
    <p:cSldViewPr snapToGrid="0" showGuides="1">
      <p:cViewPr varScale="1">
        <p:scale>
          <a:sx n="44" d="100"/>
          <a:sy n="44" d="100"/>
        </p:scale>
        <p:origin x="64" y="284"/>
      </p:cViewPr>
      <p:guideLst>
        <p:guide orient="horz" pos="2031"/>
        <p:guide pos="38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oleObject" Target="file:///C:\Users\86151\Documents\WeChat%20Files\zhou8684235\FileStorage\File\2020-05\&#25968;&#25454;&#22270;&#34920;V1(1).xlsx" TargetMode="External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themeOverride" Target="../theme/themeOverride2.xml"/><Relationship Id="rId1" Type="http://schemas.openxmlformats.org/officeDocument/2006/relationships/oleObject" Target="file:///C:\Users\86151\Documents\WeChat%20Files\zhou8684235\FileStorage\File\2020-05\&#25968;&#25454;&#22270;&#34920;V1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始发（某站）- 终点（某某站）--行程时间对比</a:t>
            </a:r>
            <a:endParaRPr lang="zh-CN" altLang="en-US" sz="1200" b="1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141572527832351"/>
          <c:y val="0.037098398845706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3611111111111"/>
          <c:y val="0.264649375600384"/>
          <c:w val="0.8375"/>
          <c:h val="0.5588856868395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'[数据图表V1(1).xlsx]315-时间1'!$C$8</c:f>
              <c:strCache>
                <c:ptCount val="1"/>
                <c:pt idx="0">
                  <c:v>不开启优先</c:v>
                </c:pt>
              </c:strCache>
            </c:strRef>
          </c:tx>
          <c:spPr>
            <a:solidFill>
              <a:srgbClr val="6096E6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011527377521613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"/>
                  <c:y val="0.011527377521613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Times New Roman" panose="02020603050405020304" pitchFamily="18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'[数据图表V1(1).xlsx]315-时间1'!$B$9:$B$11</c:f>
              <c:strCache>
                <c:ptCount val="3"/>
                <c:pt idx="0">
                  <c:v>平峰</c:v>
                </c:pt>
                <c:pt idx="1">
                  <c:v>早高峰</c:v>
                </c:pt>
                <c:pt idx="2">
                  <c:v>晚高峰</c:v>
                </c:pt>
              </c:strCache>
            </c:strRef>
          </c:cat>
          <c:val>
            <c:numRef>
              <c:f>'[数据图表V1(1).xlsx]315-时间1'!$C$9:$C$11</c:f>
              <c:numCache>
                <c:formatCode>General</c:formatCode>
                <c:ptCount val="3"/>
                <c:pt idx="0">
                  <c:v>29.4</c:v>
                </c:pt>
                <c:pt idx="1">
                  <c:v>41.6</c:v>
                </c:pt>
                <c:pt idx="2">
                  <c:v>33.2</c:v>
                </c:pt>
              </c:numCache>
            </c:numRef>
          </c:val>
        </c:ser>
        <c:ser>
          <c:idx val="1"/>
          <c:order val="1"/>
          <c:tx>
            <c:strRef>
              <c:f>'[数据图表V1(1).xlsx]315-时间1'!$D$8</c:f>
              <c:strCache>
                <c:ptCount val="1"/>
                <c:pt idx="0">
                  <c:v>开启优先</c:v>
                </c:pt>
              </c:strCache>
            </c:strRef>
          </c:tx>
          <c:spPr>
            <a:solidFill>
              <a:srgbClr val="58B6E5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0086455331412103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0.0057636887608069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Times New Roman" panose="02020603050405020304" pitchFamily="18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'[数据图表V1(1).xlsx]315-时间1'!$B$9:$B$11</c:f>
              <c:strCache>
                <c:ptCount val="3"/>
                <c:pt idx="0">
                  <c:v>平峰</c:v>
                </c:pt>
                <c:pt idx="1">
                  <c:v>早高峰</c:v>
                </c:pt>
                <c:pt idx="2">
                  <c:v>晚高峰</c:v>
                </c:pt>
              </c:strCache>
            </c:strRef>
          </c:cat>
          <c:val>
            <c:numRef>
              <c:f>'[数据图表V1(1).xlsx]315-时间1'!$D$9:$D$11</c:f>
              <c:numCache>
                <c:formatCode>General</c:formatCode>
                <c:ptCount val="3"/>
                <c:pt idx="0">
                  <c:v>24.8</c:v>
                </c:pt>
                <c:pt idx="1">
                  <c:v>37.4</c:v>
                </c:pt>
                <c:pt idx="2">
                  <c:v>29.3</c:v>
                </c:pt>
              </c:numCache>
            </c:numRef>
          </c:val>
        </c:ser>
        <c:ser>
          <c:idx val="2"/>
          <c:order val="2"/>
          <c:tx>
            <c:strRef>
              <c:f>'[数据图表V1(1).xlsx]315-时间1'!$E$8</c:f>
              <c:strCache>
                <c:ptCount val="1"/>
                <c:pt idx="0">
                  <c:v>节约时间</c:v>
                </c:pt>
              </c:strCache>
            </c:strRef>
          </c:tx>
          <c:spPr>
            <a:solidFill>
              <a:srgbClr val="56CA95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0057636887608069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0.011527377521613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Times New Roman" panose="02020603050405020304" pitchFamily="18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'[数据图表V1(1).xlsx]315-时间1'!$B$9:$B$11</c:f>
              <c:strCache>
                <c:ptCount val="3"/>
                <c:pt idx="0">
                  <c:v>平峰</c:v>
                </c:pt>
                <c:pt idx="1">
                  <c:v>早高峰</c:v>
                </c:pt>
                <c:pt idx="2">
                  <c:v>晚高峰</c:v>
                </c:pt>
              </c:strCache>
            </c:strRef>
          </c:cat>
          <c:val>
            <c:numRef>
              <c:f>'[数据图表V1(1).xlsx]315-时间1'!$E$9:$E$11</c:f>
              <c:numCache>
                <c:formatCode>General</c:formatCode>
                <c:ptCount val="3"/>
                <c:pt idx="0">
                  <c:v>4.6</c:v>
                </c:pt>
                <c:pt idx="1">
                  <c:v>4.2</c:v>
                </c:pt>
                <c:pt idx="2">
                  <c:v>3.9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9832173"/>
        <c:axId val="181596818"/>
      </c:barChart>
      <c:catAx>
        <c:axId val="84983217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ln w="3175" cmpd="sng">
                  <a:noFill/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81596818"/>
        <c:crosses val="autoZero"/>
        <c:auto val="1"/>
        <c:lblAlgn val="ctr"/>
        <c:lblOffset val="100"/>
        <c:noMultiLvlLbl val="0"/>
      </c:catAx>
      <c:valAx>
        <c:axId val="181596818"/>
        <c:scaling>
          <c:orientation val="minMax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Times New Roman" panose="02020603050405020304" pitchFamily="18" charset="0"/>
                  </a:defRPr>
                </a:pPr>
                <a:r>
                  <a:rPr lang="zh-CN" altLang="en-US" sz="12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平均行程时间</a:t>
                </a:r>
                <a:r>
                  <a:rPr lang="en-US" altLang="zh-CN" sz="12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/min</a:t>
                </a:r>
                <a:endParaRPr lang="en-US" altLang="zh-CN" sz="1200" b="1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0272222222222222"/>
              <c:y val="0.1804901136727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rnd" cmpd="sng">
            <a:solidFill>
              <a:schemeClr val="tx1"/>
            </a:solidFill>
            <a:prstDash val="solid"/>
            <a:headEnd type="none"/>
            <a:tailEnd type="triangle" w="med" len="lg"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</a:p>
        </c:txPr>
        <c:crossAx val="849832173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401944444444444"/>
          <c:y val="0.17747358309318"/>
          <c:w val="0.583888888888889"/>
          <c:h val="0.0665225744476465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12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平均行程车速提升率</a:t>
            </a:r>
            <a:endParaRPr lang="zh-CN" altLang="en-US" sz="1200" b="1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58677119482356"/>
          <c:y val="0.028193157017732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94645054133858"/>
          <c:y val="0.257202723939235"/>
          <c:w val="0.761758176002147"/>
          <c:h val="0.6016762702985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'315-速度2'!$C$22</c:f>
              <c:strCache>
                <c:ptCount val="1"/>
                <c:pt idx="0">
                  <c:v>天马山-雷锋站方向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011527377521613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"/>
                  <c:y val="0.011527377521613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'315-速度2'!$B$23:$B$25</c:f>
              <c:strCache>
                <c:ptCount val="3"/>
                <c:pt idx="0">
                  <c:v>平峰</c:v>
                </c:pt>
                <c:pt idx="1">
                  <c:v>早高峰</c:v>
                </c:pt>
                <c:pt idx="2">
                  <c:v>晚高峰</c:v>
                </c:pt>
              </c:strCache>
            </c:strRef>
          </c:cat>
          <c:val>
            <c:numRef>
              <c:f>'315-速度2'!$C$23:$C$25</c:f>
              <c:numCache>
                <c:formatCode>0.0%</c:formatCode>
                <c:ptCount val="3"/>
                <c:pt idx="0">
                  <c:v>0.153465346534654</c:v>
                </c:pt>
                <c:pt idx="1">
                  <c:v>0.133333333333333</c:v>
                </c:pt>
                <c:pt idx="2">
                  <c:v>0.172413793103448</c:v>
                </c:pt>
              </c:numCache>
            </c:numRef>
          </c:val>
        </c:ser>
        <c:ser>
          <c:idx val="1"/>
          <c:order val="1"/>
          <c:tx>
            <c:strRef>
              <c:f>'315-速度2'!$D$22</c:f>
              <c:strCache>
                <c:ptCount val="1"/>
                <c:pt idx="0">
                  <c:v>雷锋站-天马山方向</c:v>
                </c:pt>
              </c:strCache>
            </c:strRef>
          </c:tx>
          <c:spPr>
            <a:solidFill>
              <a:srgbClr val="0F1423">
                <a:lumMod val="90000"/>
                <a:lumOff val="10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Lbls>
            <c:dLbl>
              <c:idx val="0"/>
              <c:layout>
                <c:manualLayout>
                  <c:x val="0"/>
                  <c:y val="0.0086455331412103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0.0057636887608069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'315-速度2'!$B$23:$B$25</c:f>
              <c:strCache>
                <c:ptCount val="3"/>
                <c:pt idx="0">
                  <c:v>平峰</c:v>
                </c:pt>
                <c:pt idx="1">
                  <c:v>早高峰</c:v>
                </c:pt>
                <c:pt idx="2">
                  <c:v>晚高峰</c:v>
                </c:pt>
              </c:strCache>
            </c:strRef>
          </c:cat>
          <c:val>
            <c:numRef>
              <c:f>'315-速度2'!$D$23:$D$25</c:f>
              <c:numCache>
                <c:formatCode>0.0%</c:formatCode>
                <c:ptCount val="3"/>
                <c:pt idx="0">
                  <c:v>0.133928571428571</c:v>
                </c:pt>
                <c:pt idx="1">
                  <c:v>0.0967741935483871</c:v>
                </c:pt>
                <c:pt idx="2">
                  <c:v>0.108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49832173"/>
        <c:axId val="181596818"/>
      </c:barChart>
      <c:catAx>
        <c:axId val="84983217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ln w="3175" cmpd="sng">
                  <a:noFill/>
                  <a:prstDash val="solid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181596818"/>
        <c:crosses val="autoZero"/>
        <c:auto val="1"/>
        <c:lblAlgn val="ctr"/>
        <c:lblOffset val="100"/>
        <c:noMultiLvlLbl val="0"/>
      </c:catAx>
      <c:valAx>
        <c:axId val="181596818"/>
        <c:scaling>
          <c:orientation val="minMax"/>
          <c:max val="0.3"/>
          <c:min val="0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defRPr>
                </a:pPr>
                <a:r>
                  <a:rPr lang="zh-CN" altLang="en-US" sz="120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微软雅黑" panose="020B0503020204020204" pitchFamily="34" charset="-122"/>
                  </a:rPr>
                  <a:t>提升率</a:t>
                </a:r>
                <a:endParaRPr lang="zh-CN" altLang="en-US" sz="120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c:rich>
          </c:tx>
          <c:layout>
            <c:manualLayout>
              <c:xMode val="edge"/>
              <c:yMode val="edge"/>
              <c:x val="0.0502579407442973"/>
              <c:y val="0.40071592477983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0"/>
        <c:majorTickMark val="none"/>
        <c:minorTickMark val="none"/>
        <c:tickLblPos val="nextTo"/>
        <c:spPr>
          <a:noFill/>
          <a:ln w="12700" cap="rnd" cmpd="sng">
            <a:solidFill>
              <a:schemeClr val="tx1"/>
            </a:solidFill>
            <a:prstDash val="solid"/>
            <a:headEnd type="none"/>
            <a:tailEnd type="triangle" w="med" len="lg"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  <c:crossAx val="84983217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</a:p>
        </c:txPr>
      </c:legendEntry>
      <c:layout>
        <c:manualLayout>
          <c:xMode val="edge"/>
          <c:yMode val="edge"/>
          <c:x val="0.385955270742382"/>
          <c:y val="0.195319218457748"/>
          <c:w val="0.583888888888889"/>
          <c:h val="0.0665225744476465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D37C0-1EDE-4D14-B748-2C5FAE1CF0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机密</a:t>
            </a:r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74270" y="6156295"/>
            <a:ext cx="2428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机密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confidential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机密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机密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58pic_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018" y="807403"/>
            <a:ext cx="6831965" cy="5243195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2680017" y="2777066"/>
            <a:ext cx="6831966" cy="1013565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2680018" y="4016587"/>
            <a:ext cx="6831966" cy="817880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zh-CN" altLang="en-US"/>
              <a:t>机密</a:t>
            </a:r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Freeform 28"/>
          <p:cNvSpPr/>
          <p:nvPr/>
        </p:nvSpPr>
        <p:spPr>
          <a:xfrm>
            <a:off x="5797868" y="2002790"/>
            <a:ext cx="850265" cy="592455"/>
          </a:xfrm>
          <a:custGeom>
            <a:avLst/>
            <a:gdLst/>
            <a:ahLst/>
            <a:cxnLst>
              <a:cxn ang="0">
                <a:pos x="1666326007" y="1169760"/>
              </a:cxn>
              <a:cxn ang="0">
                <a:pos x="1361339163" y="1169760"/>
              </a:cxn>
              <a:cxn ang="0">
                <a:pos x="1132307121" y="1169760"/>
              </a:cxn>
              <a:cxn ang="0">
                <a:pos x="980398166" y="201188941"/>
              </a:cxn>
              <a:cxn ang="0">
                <a:pos x="848353964" y="464372553"/>
              </a:cxn>
              <a:cxn ang="0">
                <a:pos x="720984203" y="718198735"/>
              </a:cxn>
              <a:cxn ang="0">
                <a:pos x="608804754" y="942782222"/>
              </a:cxn>
              <a:cxn ang="0">
                <a:pos x="528176160" y="781363165"/>
              </a:cxn>
              <a:cxn ang="0">
                <a:pos x="364581751" y="456184884"/>
              </a:cxn>
              <a:cxn ang="0">
                <a:pos x="236043704" y="198850070"/>
              </a:cxn>
              <a:cxn ang="0">
                <a:pos x="219683809" y="167267855"/>
              </a:cxn>
              <a:cxn ang="0">
                <a:pos x="470918473" y="167267855"/>
              </a:cxn>
              <a:cxn ang="0">
                <a:pos x="566738027" y="167267855"/>
              </a:cxn>
              <a:cxn ang="0">
                <a:pos x="641523895" y="315820204"/>
              </a:cxn>
              <a:cxn ang="0">
                <a:pos x="758377136" y="546252490"/>
              </a:cxn>
              <a:cxn ang="0">
                <a:pos x="842511237" y="382493265"/>
              </a:cxn>
              <a:cxn ang="0">
                <a:pos x="846016744" y="350911698"/>
              </a:cxn>
              <a:cxn ang="0">
                <a:pos x="735006229" y="129837490"/>
              </a:cxn>
              <a:cxn ang="0">
                <a:pos x="597119948" y="1169760"/>
              </a:cxn>
              <a:cxn ang="0">
                <a:pos x="172942642" y="1169760"/>
              </a:cxn>
              <a:cxn ang="0">
                <a:pos x="35055713" y="17545747"/>
              </a:cxn>
              <a:cxn ang="0">
                <a:pos x="22201973" y="143873958"/>
              </a:cxn>
              <a:cxn ang="0">
                <a:pos x="127369761" y="354420329"/>
              </a:cxn>
              <a:cxn ang="0">
                <a:pos x="290964170" y="680768370"/>
              </a:cxn>
              <a:cxn ang="0">
                <a:pos x="446379279" y="990739776"/>
              </a:cxn>
              <a:cxn ang="0">
                <a:pos x="529345094" y="1155668112"/>
              </a:cxn>
              <a:cxn ang="0">
                <a:pos x="611141974" y="1211813984"/>
              </a:cxn>
              <a:cxn ang="0">
                <a:pos x="691770568" y="1148650203"/>
              </a:cxn>
              <a:cxn ang="0">
                <a:pos x="835500224" y="860902934"/>
              </a:cxn>
              <a:cxn ang="0">
                <a:pos x="876398664" y="782532277"/>
              </a:cxn>
              <a:cxn ang="0">
                <a:pos x="973387153" y="587192134"/>
              </a:cxn>
              <a:cxn ang="0">
                <a:pos x="1030644839" y="471391111"/>
              </a:cxn>
              <a:cxn ang="0">
                <a:pos x="1045835800" y="440978656"/>
              </a:cxn>
              <a:cxn ang="0">
                <a:pos x="1166194548" y="202358701"/>
              </a:cxn>
              <a:cxn ang="0">
                <a:pos x="1183722729" y="167267855"/>
              </a:cxn>
              <a:cxn ang="0">
                <a:pos x="1292396023" y="167267855"/>
              </a:cxn>
              <a:cxn ang="0">
                <a:pos x="1528439079" y="167267855"/>
              </a:cxn>
              <a:cxn ang="0">
                <a:pos x="1492215079" y="244468105"/>
              </a:cxn>
              <a:cxn ang="0">
                <a:pos x="1343811631" y="540403691"/>
              </a:cxn>
              <a:cxn ang="0">
                <a:pos x="1190733742" y="846866466"/>
              </a:cxn>
              <a:cxn ang="0">
                <a:pos x="1142823640" y="940442703"/>
              </a:cxn>
              <a:cxn ang="0">
                <a:pos x="1091408681" y="841017668"/>
              </a:cxn>
              <a:cxn ang="0">
                <a:pos x="997925699" y="655034954"/>
              </a:cxn>
              <a:cxn ang="0">
                <a:pos x="992083620" y="642168246"/>
              </a:cxn>
              <a:cxn ang="0">
                <a:pos x="899769572" y="830490479"/>
              </a:cxn>
              <a:cxn ang="0">
                <a:pos x="1018959386" y="1066770914"/>
              </a:cxn>
              <a:cxn ang="0">
                <a:pos x="1165026262" y="1208305353"/>
              </a:cxn>
              <a:cxn ang="0">
                <a:pos x="1223452883" y="1152159482"/>
              </a:cxn>
              <a:cxn ang="0">
                <a:pos x="1320440723" y="959158210"/>
              </a:cxn>
              <a:cxn ang="0">
                <a:pos x="1489877859" y="619943460"/>
              </a:cxn>
              <a:cxn ang="0">
                <a:pos x="1656977774" y="288917028"/>
              </a:cxn>
              <a:cxn ang="0">
                <a:pos x="1739943588" y="122818932"/>
              </a:cxn>
            </a:cxnLst>
            <a:rect l="0" t="0" r="0" b="0"/>
            <a:pathLst>
              <a:path w="1497" h="1041">
                <a:moveTo>
                  <a:pt x="1497" y="68"/>
                </a:moveTo>
                <a:cubicBezTo>
                  <a:pt x="1495" y="46"/>
                  <a:pt x="1484" y="25"/>
                  <a:pt x="1466" y="13"/>
                </a:cubicBezTo>
                <a:cubicBezTo>
                  <a:pt x="1454" y="5"/>
                  <a:pt x="1440" y="1"/>
                  <a:pt x="1426" y="1"/>
                </a:cubicBezTo>
                <a:cubicBezTo>
                  <a:pt x="1420" y="0"/>
                  <a:pt x="1414" y="1"/>
                  <a:pt x="1408" y="1"/>
                </a:cubicBezTo>
                <a:cubicBezTo>
                  <a:pt x="1374" y="1"/>
                  <a:pt x="1341" y="1"/>
                  <a:pt x="1307" y="1"/>
                </a:cubicBezTo>
                <a:cubicBezTo>
                  <a:pt x="1260" y="1"/>
                  <a:pt x="1213" y="1"/>
                  <a:pt x="1165" y="1"/>
                </a:cubicBezTo>
                <a:cubicBezTo>
                  <a:pt x="1122" y="1"/>
                  <a:pt x="1078" y="1"/>
                  <a:pt x="1035" y="1"/>
                </a:cubicBezTo>
                <a:cubicBezTo>
                  <a:pt x="1013" y="1"/>
                  <a:pt x="992" y="1"/>
                  <a:pt x="970" y="1"/>
                </a:cubicBezTo>
                <a:cubicBezTo>
                  <a:pt x="970" y="1"/>
                  <a:pt x="969" y="1"/>
                  <a:pt x="969" y="1"/>
                </a:cubicBezTo>
                <a:cubicBezTo>
                  <a:pt x="942" y="1"/>
                  <a:pt x="917" y="17"/>
                  <a:pt x="905" y="41"/>
                </a:cubicBezTo>
                <a:cubicBezTo>
                  <a:pt x="900" y="50"/>
                  <a:pt x="896" y="58"/>
                  <a:pt x="892" y="67"/>
                </a:cubicBezTo>
                <a:cubicBezTo>
                  <a:pt x="874" y="102"/>
                  <a:pt x="857" y="137"/>
                  <a:pt x="839" y="172"/>
                </a:cubicBezTo>
                <a:cubicBezTo>
                  <a:pt x="824" y="202"/>
                  <a:pt x="808" y="233"/>
                  <a:pt x="793" y="263"/>
                </a:cubicBezTo>
                <a:cubicBezTo>
                  <a:pt x="788" y="274"/>
                  <a:pt x="782" y="285"/>
                  <a:pt x="776" y="297"/>
                </a:cubicBezTo>
                <a:cubicBezTo>
                  <a:pt x="759" y="330"/>
                  <a:pt x="743" y="364"/>
                  <a:pt x="726" y="397"/>
                </a:cubicBezTo>
                <a:cubicBezTo>
                  <a:pt x="708" y="432"/>
                  <a:pt x="691" y="467"/>
                  <a:pt x="673" y="502"/>
                </a:cubicBezTo>
                <a:cubicBezTo>
                  <a:pt x="667" y="514"/>
                  <a:pt x="661" y="526"/>
                  <a:pt x="655" y="538"/>
                </a:cubicBezTo>
                <a:cubicBezTo>
                  <a:pt x="643" y="563"/>
                  <a:pt x="630" y="589"/>
                  <a:pt x="617" y="614"/>
                </a:cubicBezTo>
                <a:cubicBezTo>
                  <a:pt x="598" y="652"/>
                  <a:pt x="579" y="690"/>
                  <a:pt x="560" y="728"/>
                </a:cubicBezTo>
                <a:cubicBezTo>
                  <a:pt x="548" y="752"/>
                  <a:pt x="535" y="777"/>
                  <a:pt x="523" y="802"/>
                </a:cubicBezTo>
                <a:cubicBezTo>
                  <a:pt x="522" y="803"/>
                  <a:pt x="521" y="804"/>
                  <a:pt x="521" y="806"/>
                </a:cubicBezTo>
                <a:cubicBezTo>
                  <a:pt x="518" y="800"/>
                  <a:pt x="515" y="794"/>
                  <a:pt x="512" y="788"/>
                </a:cubicBezTo>
                <a:cubicBezTo>
                  <a:pt x="504" y="772"/>
                  <a:pt x="496" y="756"/>
                  <a:pt x="488" y="739"/>
                </a:cubicBezTo>
                <a:cubicBezTo>
                  <a:pt x="476" y="716"/>
                  <a:pt x="464" y="692"/>
                  <a:pt x="452" y="668"/>
                </a:cubicBezTo>
                <a:cubicBezTo>
                  <a:pt x="437" y="639"/>
                  <a:pt x="423" y="610"/>
                  <a:pt x="408" y="581"/>
                </a:cubicBezTo>
                <a:cubicBezTo>
                  <a:pt x="392" y="550"/>
                  <a:pt x="376" y="518"/>
                  <a:pt x="360" y="486"/>
                </a:cubicBezTo>
                <a:cubicBezTo>
                  <a:pt x="344" y="454"/>
                  <a:pt x="328" y="422"/>
                  <a:pt x="312" y="390"/>
                </a:cubicBezTo>
                <a:cubicBezTo>
                  <a:pt x="297" y="360"/>
                  <a:pt x="282" y="330"/>
                  <a:pt x="267" y="300"/>
                </a:cubicBezTo>
                <a:cubicBezTo>
                  <a:pt x="254" y="275"/>
                  <a:pt x="242" y="250"/>
                  <a:pt x="229" y="224"/>
                </a:cubicBezTo>
                <a:cubicBezTo>
                  <a:pt x="220" y="206"/>
                  <a:pt x="211" y="188"/>
                  <a:pt x="202" y="170"/>
                </a:cubicBezTo>
                <a:cubicBezTo>
                  <a:pt x="199" y="164"/>
                  <a:pt x="196" y="159"/>
                  <a:pt x="193" y="153"/>
                </a:cubicBezTo>
                <a:cubicBezTo>
                  <a:pt x="192" y="150"/>
                  <a:pt x="189" y="147"/>
                  <a:pt x="189" y="144"/>
                </a:cubicBezTo>
                <a:cubicBezTo>
                  <a:pt x="189" y="144"/>
                  <a:pt x="188" y="143"/>
                  <a:pt x="188" y="143"/>
                </a:cubicBezTo>
                <a:cubicBezTo>
                  <a:pt x="200" y="143"/>
                  <a:pt x="212" y="143"/>
                  <a:pt x="224" y="143"/>
                </a:cubicBezTo>
                <a:cubicBezTo>
                  <a:pt x="252" y="143"/>
                  <a:pt x="280" y="143"/>
                  <a:pt x="308" y="143"/>
                </a:cubicBezTo>
                <a:cubicBezTo>
                  <a:pt x="340" y="143"/>
                  <a:pt x="371" y="143"/>
                  <a:pt x="403" y="143"/>
                </a:cubicBezTo>
                <a:cubicBezTo>
                  <a:pt x="426" y="143"/>
                  <a:pt x="449" y="143"/>
                  <a:pt x="472" y="143"/>
                </a:cubicBezTo>
                <a:cubicBezTo>
                  <a:pt x="475" y="143"/>
                  <a:pt x="478" y="143"/>
                  <a:pt x="481" y="143"/>
                </a:cubicBezTo>
                <a:cubicBezTo>
                  <a:pt x="482" y="143"/>
                  <a:pt x="484" y="143"/>
                  <a:pt x="485" y="143"/>
                </a:cubicBezTo>
                <a:cubicBezTo>
                  <a:pt x="487" y="144"/>
                  <a:pt x="487" y="146"/>
                  <a:pt x="488" y="148"/>
                </a:cubicBezTo>
                <a:cubicBezTo>
                  <a:pt x="496" y="163"/>
                  <a:pt x="503" y="178"/>
                  <a:pt x="511" y="193"/>
                </a:cubicBezTo>
                <a:cubicBezTo>
                  <a:pt x="524" y="219"/>
                  <a:pt x="537" y="244"/>
                  <a:pt x="549" y="270"/>
                </a:cubicBezTo>
                <a:cubicBezTo>
                  <a:pt x="564" y="299"/>
                  <a:pt x="578" y="327"/>
                  <a:pt x="593" y="356"/>
                </a:cubicBezTo>
                <a:cubicBezTo>
                  <a:pt x="605" y="380"/>
                  <a:pt x="617" y="404"/>
                  <a:pt x="629" y="429"/>
                </a:cubicBezTo>
                <a:cubicBezTo>
                  <a:pt x="636" y="442"/>
                  <a:pt x="642" y="454"/>
                  <a:pt x="649" y="467"/>
                </a:cubicBezTo>
                <a:cubicBezTo>
                  <a:pt x="649" y="468"/>
                  <a:pt x="649" y="469"/>
                  <a:pt x="650" y="469"/>
                </a:cubicBezTo>
                <a:cubicBezTo>
                  <a:pt x="664" y="440"/>
                  <a:pt x="679" y="411"/>
                  <a:pt x="693" y="382"/>
                </a:cubicBezTo>
                <a:cubicBezTo>
                  <a:pt x="703" y="363"/>
                  <a:pt x="712" y="345"/>
                  <a:pt x="721" y="327"/>
                </a:cubicBezTo>
                <a:cubicBezTo>
                  <a:pt x="723" y="322"/>
                  <a:pt x="726" y="317"/>
                  <a:pt x="728" y="312"/>
                </a:cubicBezTo>
                <a:cubicBezTo>
                  <a:pt x="729" y="311"/>
                  <a:pt x="729" y="311"/>
                  <a:pt x="729" y="309"/>
                </a:cubicBezTo>
                <a:cubicBezTo>
                  <a:pt x="728" y="306"/>
                  <a:pt x="726" y="303"/>
                  <a:pt x="724" y="300"/>
                </a:cubicBezTo>
                <a:cubicBezTo>
                  <a:pt x="721" y="295"/>
                  <a:pt x="718" y="289"/>
                  <a:pt x="716" y="284"/>
                </a:cubicBezTo>
                <a:cubicBezTo>
                  <a:pt x="707" y="267"/>
                  <a:pt x="699" y="250"/>
                  <a:pt x="691" y="234"/>
                </a:cubicBezTo>
                <a:cubicBezTo>
                  <a:pt x="670" y="193"/>
                  <a:pt x="650" y="152"/>
                  <a:pt x="629" y="111"/>
                </a:cubicBezTo>
                <a:cubicBezTo>
                  <a:pt x="617" y="87"/>
                  <a:pt x="606" y="64"/>
                  <a:pt x="594" y="40"/>
                </a:cubicBezTo>
                <a:cubicBezTo>
                  <a:pt x="581" y="16"/>
                  <a:pt x="556" y="2"/>
                  <a:pt x="529" y="1"/>
                </a:cubicBezTo>
                <a:cubicBezTo>
                  <a:pt x="523" y="0"/>
                  <a:pt x="517" y="1"/>
                  <a:pt x="511" y="1"/>
                </a:cubicBezTo>
                <a:cubicBezTo>
                  <a:pt x="478" y="1"/>
                  <a:pt x="446" y="1"/>
                  <a:pt x="414" y="1"/>
                </a:cubicBezTo>
                <a:cubicBezTo>
                  <a:pt x="368" y="1"/>
                  <a:pt x="322" y="1"/>
                  <a:pt x="277" y="1"/>
                </a:cubicBezTo>
                <a:cubicBezTo>
                  <a:pt x="234" y="1"/>
                  <a:pt x="191" y="1"/>
                  <a:pt x="148" y="1"/>
                </a:cubicBezTo>
                <a:cubicBezTo>
                  <a:pt x="124" y="1"/>
                  <a:pt x="100" y="1"/>
                  <a:pt x="76" y="1"/>
                </a:cubicBezTo>
                <a:cubicBezTo>
                  <a:pt x="75" y="1"/>
                  <a:pt x="74" y="1"/>
                  <a:pt x="73" y="1"/>
                </a:cubicBezTo>
                <a:cubicBezTo>
                  <a:pt x="57" y="2"/>
                  <a:pt x="42" y="6"/>
                  <a:pt x="30" y="15"/>
                </a:cubicBezTo>
                <a:cubicBezTo>
                  <a:pt x="17" y="25"/>
                  <a:pt x="8" y="38"/>
                  <a:pt x="4" y="53"/>
                </a:cubicBezTo>
                <a:cubicBezTo>
                  <a:pt x="0" y="71"/>
                  <a:pt x="2" y="88"/>
                  <a:pt x="9" y="104"/>
                </a:cubicBezTo>
                <a:cubicBezTo>
                  <a:pt x="12" y="111"/>
                  <a:pt x="16" y="117"/>
                  <a:pt x="19" y="123"/>
                </a:cubicBezTo>
                <a:cubicBezTo>
                  <a:pt x="26" y="137"/>
                  <a:pt x="33" y="151"/>
                  <a:pt x="40" y="165"/>
                </a:cubicBezTo>
                <a:cubicBezTo>
                  <a:pt x="50" y="186"/>
                  <a:pt x="61" y="206"/>
                  <a:pt x="71" y="227"/>
                </a:cubicBezTo>
                <a:cubicBezTo>
                  <a:pt x="84" y="252"/>
                  <a:pt x="96" y="278"/>
                  <a:pt x="109" y="303"/>
                </a:cubicBezTo>
                <a:cubicBezTo>
                  <a:pt x="124" y="332"/>
                  <a:pt x="138" y="361"/>
                  <a:pt x="153" y="390"/>
                </a:cubicBezTo>
                <a:cubicBezTo>
                  <a:pt x="169" y="422"/>
                  <a:pt x="185" y="453"/>
                  <a:pt x="200" y="485"/>
                </a:cubicBezTo>
                <a:cubicBezTo>
                  <a:pt x="217" y="517"/>
                  <a:pt x="233" y="549"/>
                  <a:pt x="249" y="582"/>
                </a:cubicBezTo>
                <a:cubicBezTo>
                  <a:pt x="265" y="614"/>
                  <a:pt x="281" y="645"/>
                  <a:pt x="297" y="677"/>
                </a:cubicBezTo>
                <a:cubicBezTo>
                  <a:pt x="312" y="707"/>
                  <a:pt x="327" y="737"/>
                  <a:pt x="342" y="767"/>
                </a:cubicBezTo>
                <a:cubicBezTo>
                  <a:pt x="356" y="794"/>
                  <a:pt x="369" y="820"/>
                  <a:pt x="382" y="847"/>
                </a:cubicBezTo>
                <a:cubicBezTo>
                  <a:pt x="393" y="869"/>
                  <a:pt x="405" y="891"/>
                  <a:pt x="416" y="913"/>
                </a:cubicBezTo>
                <a:cubicBezTo>
                  <a:pt x="424" y="929"/>
                  <a:pt x="432" y="945"/>
                  <a:pt x="440" y="961"/>
                </a:cubicBezTo>
                <a:cubicBezTo>
                  <a:pt x="444" y="970"/>
                  <a:pt x="449" y="979"/>
                  <a:pt x="453" y="988"/>
                </a:cubicBezTo>
                <a:cubicBezTo>
                  <a:pt x="454" y="989"/>
                  <a:pt x="454" y="990"/>
                  <a:pt x="455" y="991"/>
                </a:cubicBezTo>
                <a:cubicBezTo>
                  <a:pt x="460" y="1004"/>
                  <a:pt x="468" y="1014"/>
                  <a:pt x="479" y="1023"/>
                </a:cubicBezTo>
                <a:cubicBezTo>
                  <a:pt x="492" y="1032"/>
                  <a:pt x="507" y="1036"/>
                  <a:pt x="523" y="1036"/>
                </a:cubicBezTo>
                <a:cubicBezTo>
                  <a:pt x="538" y="1035"/>
                  <a:pt x="553" y="1030"/>
                  <a:pt x="565" y="1021"/>
                </a:cubicBezTo>
                <a:cubicBezTo>
                  <a:pt x="575" y="1013"/>
                  <a:pt x="582" y="1003"/>
                  <a:pt x="587" y="991"/>
                </a:cubicBezTo>
                <a:cubicBezTo>
                  <a:pt x="589" y="988"/>
                  <a:pt x="590" y="985"/>
                  <a:pt x="592" y="982"/>
                </a:cubicBezTo>
                <a:cubicBezTo>
                  <a:pt x="602" y="961"/>
                  <a:pt x="612" y="940"/>
                  <a:pt x="623" y="920"/>
                </a:cubicBezTo>
                <a:cubicBezTo>
                  <a:pt x="638" y="889"/>
                  <a:pt x="654" y="859"/>
                  <a:pt x="669" y="828"/>
                </a:cubicBezTo>
                <a:cubicBezTo>
                  <a:pt x="684" y="798"/>
                  <a:pt x="700" y="767"/>
                  <a:pt x="715" y="736"/>
                </a:cubicBezTo>
                <a:cubicBezTo>
                  <a:pt x="725" y="716"/>
                  <a:pt x="735" y="696"/>
                  <a:pt x="745" y="676"/>
                </a:cubicBezTo>
                <a:cubicBezTo>
                  <a:pt x="746" y="674"/>
                  <a:pt x="748" y="671"/>
                  <a:pt x="749" y="668"/>
                </a:cubicBezTo>
                <a:cubicBezTo>
                  <a:pt x="749" y="668"/>
                  <a:pt x="749" y="668"/>
                  <a:pt x="750" y="669"/>
                </a:cubicBezTo>
                <a:cubicBezTo>
                  <a:pt x="754" y="660"/>
                  <a:pt x="758" y="651"/>
                  <a:pt x="763" y="642"/>
                </a:cubicBezTo>
                <a:cubicBezTo>
                  <a:pt x="773" y="621"/>
                  <a:pt x="784" y="600"/>
                  <a:pt x="794" y="579"/>
                </a:cubicBezTo>
                <a:cubicBezTo>
                  <a:pt x="807" y="553"/>
                  <a:pt x="820" y="528"/>
                  <a:pt x="833" y="502"/>
                </a:cubicBezTo>
                <a:cubicBezTo>
                  <a:pt x="844" y="480"/>
                  <a:pt x="855" y="458"/>
                  <a:pt x="866" y="436"/>
                </a:cubicBezTo>
                <a:cubicBezTo>
                  <a:pt x="869" y="428"/>
                  <a:pt x="873" y="421"/>
                  <a:pt x="876" y="414"/>
                </a:cubicBezTo>
                <a:cubicBezTo>
                  <a:pt x="878" y="410"/>
                  <a:pt x="880" y="407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7" y="394"/>
                  <a:pt x="891" y="386"/>
                  <a:pt x="895" y="377"/>
                </a:cubicBezTo>
                <a:cubicBezTo>
                  <a:pt x="906" y="356"/>
                  <a:pt x="917" y="335"/>
                  <a:pt x="927" y="314"/>
                </a:cubicBezTo>
                <a:cubicBezTo>
                  <a:pt x="940" y="288"/>
                  <a:pt x="953" y="263"/>
                  <a:pt x="965" y="238"/>
                </a:cubicBezTo>
                <a:cubicBezTo>
                  <a:pt x="976" y="216"/>
                  <a:pt x="987" y="195"/>
                  <a:pt x="998" y="173"/>
                </a:cubicBezTo>
                <a:cubicBezTo>
                  <a:pt x="1001" y="166"/>
                  <a:pt x="1005" y="159"/>
                  <a:pt x="1008" y="152"/>
                </a:cubicBezTo>
                <a:cubicBezTo>
                  <a:pt x="1009" y="150"/>
                  <a:pt x="1010" y="148"/>
                  <a:pt x="1011" y="146"/>
                </a:cubicBezTo>
                <a:cubicBezTo>
                  <a:pt x="1012" y="145"/>
                  <a:pt x="1012" y="144"/>
                  <a:pt x="1013" y="143"/>
                </a:cubicBezTo>
                <a:cubicBezTo>
                  <a:pt x="1014" y="142"/>
                  <a:pt x="1017" y="143"/>
                  <a:pt x="1019" y="143"/>
                </a:cubicBezTo>
                <a:cubicBezTo>
                  <a:pt x="1025" y="143"/>
                  <a:pt x="1032" y="143"/>
                  <a:pt x="1038" y="143"/>
                </a:cubicBezTo>
                <a:cubicBezTo>
                  <a:pt x="1061" y="143"/>
                  <a:pt x="1083" y="143"/>
                  <a:pt x="1106" y="143"/>
                </a:cubicBezTo>
                <a:cubicBezTo>
                  <a:pt x="1134" y="143"/>
                  <a:pt x="1163" y="143"/>
                  <a:pt x="1191" y="143"/>
                </a:cubicBezTo>
                <a:cubicBezTo>
                  <a:pt x="1216" y="143"/>
                  <a:pt x="1242" y="143"/>
                  <a:pt x="1267" y="143"/>
                </a:cubicBezTo>
                <a:cubicBezTo>
                  <a:pt x="1281" y="143"/>
                  <a:pt x="1295" y="143"/>
                  <a:pt x="1308" y="143"/>
                </a:cubicBezTo>
                <a:cubicBezTo>
                  <a:pt x="1309" y="143"/>
                  <a:pt x="1310" y="143"/>
                  <a:pt x="1310" y="143"/>
                </a:cubicBezTo>
                <a:cubicBezTo>
                  <a:pt x="1307" y="149"/>
                  <a:pt x="1304" y="155"/>
                  <a:pt x="1301" y="161"/>
                </a:cubicBezTo>
                <a:cubicBezTo>
                  <a:pt x="1293" y="177"/>
                  <a:pt x="1285" y="193"/>
                  <a:pt x="1277" y="209"/>
                </a:cubicBezTo>
                <a:cubicBezTo>
                  <a:pt x="1265" y="233"/>
                  <a:pt x="1253" y="256"/>
                  <a:pt x="1242" y="280"/>
                </a:cubicBezTo>
                <a:cubicBezTo>
                  <a:pt x="1227" y="309"/>
                  <a:pt x="1212" y="338"/>
                  <a:pt x="1198" y="367"/>
                </a:cubicBezTo>
                <a:cubicBezTo>
                  <a:pt x="1182" y="399"/>
                  <a:pt x="1166" y="431"/>
                  <a:pt x="1150" y="462"/>
                </a:cubicBezTo>
                <a:cubicBezTo>
                  <a:pt x="1134" y="494"/>
                  <a:pt x="1118" y="526"/>
                  <a:pt x="1102" y="558"/>
                </a:cubicBezTo>
                <a:cubicBezTo>
                  <a:pt x="1087" y="588"/>
                  <a:pt x="1072" y="618"/>
                  <a:pt x="1057" y="648"/>
                </a:cubicBezTo>
                <a:cubicBezTo>
                  <a:pt x="1044" y="674"/>
                  <a:pt x="1031" y="699"/>
                  <a:pt x="1019" y="724"/>
                </a:cubicBezTo>
                <a:cubicBezTo>
                  <a:pt x="1010" y="742"/>
                  <a:pt x="1000" y="760"/>
                  <a:pt x="991" y="778"/>
                </a:cubicBezTo>
                <a:cubicBezTo>
                  <a:pt x="988" y="784"/>
                  <a:pt x="986" y="790"/>
                  <a:pt x="983" y="795"/>
                </a:cubicBezTo>
                <a:cubicBezTo>
                  <a:pt x="981" y="798"/>
                  <a:pt x="980" y="802"/>
                  <a:pt x="978" y="804"/>
                </a:cubicBezTo>
                <a:cubicBezTo>
                  <a:pt x="978" y="805"/>
                  <a:pt x="978" y="805"/>
                  <a:pt x="978" y="805"/>
                </a:cubicBezTo>
                <a:cubicBezTo>
                  <a:pt x="973" y="797"/>
                  <a:pt x="969" y="788"/>
                  <a:pt x="965" y="780"/>
                </a:cubicBezTo>
                <a:cubicBezTo>
                  <a:pt x="955" y="760"/>
                  <a:pt x="944" y="739"/>
                  <a:pt x="934" y="719"/>
                </a:cubicBezTo>
                <a:cubicBezTo>
                  <a:pt x="922" y="694"/>
                  <a:pt x="909" y="669"/>
                  <a:pt x="897" y="645"/>
                </a:cubicBezTo>
                <a:cubicBezTo>
                  <a:pt x="886" y="623"/>
                  <a:pt x="876" y="602"/>
                  <a:pt x="865" y="581"/>
                </a:cubicBezTo>
                <a:cubicBezTo>
                  <a:pt x="861" y="574"/>
                  <a:pt x="858" y="567"/>
                  <a:pt x="854" y="560"/>
                </a:cubicBezTo>
                <a:cubicBezTo>
                  <a:pt x="853" y="557"/>
                  <a:pt x="852" y="555"/>
                  <a:pt x="851" y="553"/>
                </a:cubicBezTo>
                <a:cubicBezTo>
                  <a:pt x="851" y="552"/>
                  <a:pt x="850" y="550"/>
                  <a:pt x="849" y="549"/>
                </a:cubicBezTo>
                <a:cubicBezTo>
                  <a:pt x="849" y="549"/>
                  <a:pt x="849" y="549"/>
                  <a:pt x="849" y="549"/>
                </a:cubicBezTo>
                <a:cubicBezTo>
                  <a:pt x="838" y="570"/>
                  <a:pt x="828" y="591"/>
                  <a:pt x="817" y="613"/>
                </a:cubicBezTo>
                <a:cubicBezTo>
                  <a:pt x="803" y="642"/>
                  <a:pt x="788" y="671"/>
                  <a:pt x="774" y="700"/>
                </a:cubicBezTo>
                <a:cubicBezTo>
                  <a:pt x="772" y="703"/>
                  <a:pt x="769" y="707"/>
                  <a:pt x="770" y="710"/>
                </a:cubicBezTo>
                <a:cubicBezTo>
                  <a:pt x="774" y="716"/>
                  <a:pt x="777" y="723"/>
                  <a:pt x="780" y="729"/>
                </a:cubicBezTo>
                <a:cubicBezTo>
                  <a:pt x="794" y="757"/>
                  <a:pt x="808" y="784"/>
                  <a:pt x="822" y="812"/>
                </a:cubicBezTo>
                <a:cubicBezTo>
                  <a:pt x="838" y="845"/>
                  <a:pt x="855" y="879"/>
                  <a:pt x="872" y="912"/>
                </a:cubicBezTo>
                <a:cubicBezTo>
                  <a:pt x="884" y="936"/>
                  <a:pt x="895" y="959"/>
                  <a:pt x="907" y="982"/>
                </a:cubicBezTo>
                <a:cubicBezTo>
                  <a:pt x="910" y="988"/>
                  <a:pt x="913" y="995"/>
                  <a:pt x="917" y="1001"/>
                </a:cubicBezTo>
                <a:cubicBezTo>
                  <a:pt x="933" y="1029"/>
                  <a:pt x="966" y="1041"/>
                  <a:pt x="997" y="1033"/>
                </a:cubicBezTo>
                <a:cubicBezTo>
                  <a:pt x="1011" y="1030"/>
                  <a:pt x="1024" y="1021"/>
                  <a:pt x="1033" y="1009"/>
                </a:cubicBezTo>
                <a:cubicBezTo>
                  <a:pt x="1038" y="1004"/>
                  <a:pt x="1041" y="997"/>
                  <a:pt x="1044" y="991"/>
                </a:cubicBezTo>
                <a:cubicBezTo>
                  <a:pt x="1045" y="989"/>
                  <a:pt x="1046" y="987"/>
                  <a:pt x="1047" y="985"/>
                </a:cubicBezTo>
                <a:cubicBezTo>
                  <a:pt x="1052" y="974"/>
                  <a:pt x="1058" y="963"/>
                  <a:pt x="1063" y="952"/>
                </a:cubicBezTo>
                <a:cubicBezTo>
                  <a:pt x="1073" y="934"/>
                  <a:pt x="1082" y="915"/>
                  <a:pt x="1092" y="896"/>
                </a:cubicBezTo>
                <a:cubicBezTo>
                  <a:pt x="1104" y="871"/>
                  <a:pt x="1117" y="846"/>
                  <a:pt x="1130" y="820"/>
                </a:cubicBezTo>
                <a:cubicBezTo>
                  <a:pt x="1145" y="791"/>
                  <a:pt x="1160" y="761"/>
                  <a:pt x="1174" y="731"/>
                </a:cubicBezTo>
                <a:cubicBezTo>
                  <a:pt x="1191" y="698"/>
                  <a:pt x="1207" y="666"/>
                  <a:pt x="1224" y="633"/>
                </a:cubicBezTo>
                <a:cubicBezTo>
                  <a:pt x="1241" y="598"/>
                  <a:pt x="1258" y="564"/>
                  <a:pt x="1275" y="530"/>
                </a:cubicBezTo>
                <a:cubicBezTo>
                  <a:pt x="1292" y="496"/>
                  <a:pt x="1310" y="462"/>
                  <a:pt x="1327" y="428"/>
                </a:cubicBezTo>
                <a:cubicBezTo>
                  <a:pt x="1343" y="396"/>
                  <a:pt x="1359" y="364"/>
                  <a:pt x="1375" y="332"/>
                </a:cubicBezTo>
                <a:cubicBezTo>
                  <a:pt x="1389" y="304"/>
                  <a:pt x="1403" y="275"/>
                  <a:pt x="1418" y="247"/>
                </a:cubicBezTo>
                <a:cubicBezTo>
                  <a:pt x="1429" y="224"/>
                  <a:pt x="1441" y="201"/>
                  <a:pt x="1452" y="178"/>
                </a:cubicBezTo>
                <a:cubicBezTo>
                  <a:pt x="1461" y="161"/>
                  <a:pt x="1469" y="145"/>
                  <a:pt x="1477" y="129"/>
                </a:cubicBezTo>
                <a:cubicBezTo>
                  <a:pt x="1481" y="121"/>
                  <a:pt x="1485" y="113"/>
                  <a:pt x="1489" y="105"/>
                </a:cubicBezTo>
                <a:cubicBezTo>
                  <a:pt x="1495" y="93"/>
                  <a:pt x="1497" y="81"/>
                  <a:pt x="1497" y="68"/>
                </a:cubicBezTo>
                <a:cubicBezTo>
                  <a:pt x="1496" y="65"/>
                  <a:pt x="1497" y="69"/>
                  <a:pt x="1497" y="68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prstDash val="solid"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机密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>
                <a:solidFill>
                  <a:srgbClr val="FF0000"/>
                </a:solidFill>
              </a:defRPr>
            </a:lvl1pPr>
          </a:lstStyle>
          <a:p>
            <a:r>
              <a:rPr lang="zh-CN" altLang="en-US"/>
              <a:t>机密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 algn="r"/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3097530" y="65265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机密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机密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机密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机密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机密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机密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机密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机密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机密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74270" y="6156295"/>
            <a:ext cx="2428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机密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confidential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/>
              <a:t>机密</a:t>
            </a:r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74270" y="6156295"/>
            <a:ext cx="2428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机密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confidential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tags" Target="../tags/tag98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9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101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0" Type="http://schemas.openxmlformats.org/officeDocument/2006/relationships/notesSlide" Target="../notesSlides/notesSlide10.xml"/><Relationship Id="rId1" Type="http://schemas.openxmlformats.org/officeDocument/2006/relationships/tags" Target="../tags/tag10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0" Type="http://schemas.openxmlformats.org/officeDocument/2006/relationships/notesSlide" Target="../notesSlides/notesSlide11.xml"/><Relationship Id="rId3" Type="http://schemas.openxmlformats.org/officeDocument/2006/relationships/tags" Target="../tags/tag104.xml"/><Relationship Id="rId29" Type="http://schemas.openxmlformats.org/officeDocument/2006/relationships/slideLayout" Target="../slideLayouts/slideLayout14.xml"/><Relationship Id="rId28" Type="http://schemas.openxmlformats.org/officeDocument/2006/relationships/tags" Target="../tags/tag129.xml"/><Relationship Id="rId27" Type="http://schemas.openxmlformats.org/officeDocument/2006/relationships/tags" Target="../tags/tag128.xml"/><Relationship Id="rId26" Type="http://schemas.openxmlformats.org/officeDocument/2006/relationships/tags" Target="../tags/tag127.xml"/><Relationship Id="rId25" Type="http://schemas.openxmlformats.org/officeDocument/2006/relationships/tags" Target="../tags/tag126.xml"/><Relationship Id="rId24" Type="http://schemas.openxmlformats.org/officeDocument/2006/relationships/tags" Target="../tags/tag125.xml"/><Relationship Id="rId23" Type="http://schemas.openxmlformats.org/officeDocument/2006/relationships/tags" Target="../tags/tag124.xml"/><Relationship Id="rId22" Type="http://schemas.openxmlformats.org/officeDocument/2006/relationships/tags" Target="../tags/tag123.xml"/><Relationship Id="rId21" Type="http://schemas.openxmlformats.org/officeDocument/2006/relationships/tags" Target="../tags/tag122.xml"/><Relationship Id="rId20" Type="http://schemas.openxmlformats.org/officeDocument/2006/relationships/tags" Target="../tags/tag121.xml"/><Relationship Id="rId2" Type="http://schemas.openxmlformats.org/officeDocument/2006/relationships/tags" Target="../tags/tag103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31.xml"/><Relationship Id="rId4" Type="http://schemas.openxmlformats.org/officeDocument/2006/relationships/image" Target="../media/image46.png"/><Relationship Id="rId3" Type="http://schemas.openxmlformats.org/officeDocument/2006/relationships/tags" Target="../tags/tag130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70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76.xml"/><Relationship Id="rId1" Type="http://schemas.openxmlformats.org/officeDocument/2006/relationships/tags" Target="../tags/tag7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image" Target="../media/image13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14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tags" Target="../tags/tag7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9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jpeg"/><Relationship Id="rId7" Type="http://schemas.openxmlformats.org/officeDocument/2006/relationships/image" Target="../media/image23.png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14.xml"/><Relationship Id="rId15" Type="http://schemas.openxmlformats.org/officeDocument/2006/relationships/tags" Target="../tags/tag93.xml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9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96.xml"/><Relationship Id="rId4" Type="http://schemas.openxmlformats.org/officeDocument/2006/relationships/image" Target="../media/image33.png"/><Relationship Id="rId3" Type="http://schemas.openxmlformats.org/officeDocument/2006/relationships/tags" Target="../tags/tag95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07"/>
          </a:xfrm>
          <a:prstGeom prst="rect">
            <a:avLst/>
          </a:prstGeom>
        </p:spPr>
      </p:pic>
      <p:sp>
        <p:nvSpPr>
          <p:cNvPr id="179" name="文本框 8"/>
          <p:cNvSpPr txBox="1">
            <a:spLocks noChangeArrowheads="1"/>
          </p:cNvSpPr>
          <p:nvPr/>
        </p:nvSpPr>
        <p:spPr bwMode="auto">
          <a:xfrm>
            <a:off x="2139950" y="1825625"/>
            <a:ext cx="8717280" cy="95313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r">
              <a:lnSpc>
                <a:spcPct val="140000"/>
              </a:lnSpc>
              <a:spcBef>
                <a:spcPct val="0"/>
              </a:spcBef>
              <a:buNone/>
            </a:pPr>
            <a:r>
              <a:rPr kumimoji="1" lang="zh-CN" altLang="en-US" sz="4000" b="1" dirty="0">
                <a:solidFill>
                  <a:srgbClr val="00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基于C-V2X技术的主动式公交优先</a:t>
            </a:r>
            <a:endParaRPr kumimoji="1" lang="zh-CN" altLang="en-US" sz="4000" b="1" dirty="0">
              <a:solidFill>
                <a:srgbClr val="00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lum brigh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990" y="5746115"/>
            <a:ext cx="2428240" cy="313690"/>
          </a:xfrm>
          <a:prstGeom prst="rect">
            <a:avLst/>
          </a:prstGeom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74270" y="6156295"/>
            <a:ext cx="2428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机密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confidential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35705" y="2877820"/>
            <a:ext cx="7121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车路协同（V2X）- 智能驾驶和智慧交通应用实践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68652" y="963834"/>
            <a:ext cx="3139748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 algn="l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自适应全景系统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698490" y="963834"/>
            <a:ext cx="3139440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 algn="l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占道违章监管系统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8960" y="1522730"/>
            <a:ext cx="3797300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视觉算法、高效标定算法，具备行人检测、夜视等多项功能，快速搭建，无缝拼接车身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360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度鸟瞰视图。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" y="2571750"/>
            <a:ext cx="4552315" cy="320675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766435" y="2583815"/>
            <a:ext cx="6303645" cy="3194685"/>
            <a:chOff x="8981" y="3949"/>
            <a:chExt cx="9927" cy="503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8981" y="3956"/>
              <a:ext cx="4242" cy="2306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8981" y="6762"/>
              <a:ext cx="4242" cy="221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6"/>
            <a:srcRect r="-339"/>
            <a:stretch>
              <a:fillRect/>
            </a:stretch>
          </p:blipFill>
          <p:spPr>
            <a:xfrm>
              <a:off x="14141" y="3949"/>
              <a:ext cx="4242" cy="230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4141" y="6762"/>
              <a:ext cx="4242" cy="221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13214" y="4839"/>
              <a:ext cx="927" cy="52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 rot="5400000">
              <a:off x="18182" y="6268"/>
              <a:ext cx="927" cy="526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 flipH="1">
              <a:off x="13222" y="7685"/>
              <a:ext cx="927" cy="526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5766435" y="1522730"/>
            <a:ext cx="5970270" cy="349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实时监测公交专用道</a:t>
            </a:r>
            <a:r>
              <a:rPr 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、一键上传违章车辆信息、数据上报至监管部门处理。</a:t>
            </a:r>
            <a:endParaRPr 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8960" y="266065"/>
            <a:ext cx="2473960" cy="432435"/>
          </a:xfrm>
          <a:prstGeom prst="rect">
            <a:avLst/>
          </a:prstGeom>
          <a:gradFill>
            <a:gsLst>
              <a:gs pos="61000">
                <a:srgbClr val="0052D9"/>
              </a:gs>
              <a:gs pos="0">
                <a:srgbClr val="0052D9"/>
              </a:gs>
              <a:gs pos="100000">
                <a:srgbClr val="2C84D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65430"/>
            <a:ext cx="875030" cy="431800"/>
          </a:xfrm>
          <a:prstGeom prst="rect">
            <a:avLst/>
          </a:prstGeom>
          <a:solidFill>
            <a:srgbClr val="0052D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3680" y="266065"/>
            <a:ext cx="567690" cy="431165"/>
          </a:xfrm>
          <a:prstGeom prst="rect">
            <a:avLst/>
          </a:prstGeom>
          <a:solidFill>
            <a:srgbClr val="0052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74395" y="252095"/>
            <a:ext cx="1898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方案功能（</a:t>
            </a:r>
            <a:r>
              <a:rPr lang="en-US" altLang="zh-CN" sz="2400" b="1">
                <a:solidFill>
                  <a:schemeClr val="bg1"/>
                </a:solidFill>
              </a:rPr>
              <a:t>2</a:t>
            </a:r>
            <a:r>
              <a:rPr lang="zh-CN" altLang="en-US" sz="2400" b="1">
                <a:solidFill>
                  <a:schemeClr val="bg1"/>
                </a:solidFill>
              </a:rPr>
              <a:t>）</a:t>
            </a:r>
            <a:endParaRPr lang="zh-CN" sz="2400" b="1">
              <a:solidFill>
                <a:schemeClr val="bg1"/>
              </a:solidFill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68652" y="963834"/>
            <a:ext cx="3139748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 algn="l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主动式安全系统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16"/>
          <p:cNvSpPr txBox="1"/>
          <p:nvPr/>
        </p:nvSpPr>
        <p:spPr>
          <a:xfrm>
            <a:off x="622938" y="2188323"/>
            <a:ext cx="1750698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buClr>
                <a:schemeClr val="accent1"/>
              </a:buClr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行车速度超过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60km/h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并偏离车道时，报警器发出语音提示。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6"/>
          <p:cNvSpPr txBox="1"/>
          <p:nvPr/>
        </p:nvSpPr>
        <p:spPr>
          <a:xfrm>
            <a:off x="589280" y="1849151"/>
            <a:ext cx="1902775" cy="33083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buClr>
                <a:schemeClr val="accent1"/>
              </a:buClr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车道偏离预警（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LDWS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2624796" y="2188323"/>
            <a:ext cx="1750698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buClr>
                <a:schemeClr val="accent1"/>
              </a:buClr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公交与前车碰撞时间小于预设阈值时，报警器发出语音提示。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Clr>
                <a:schemeClr val="accent1"/>
              </a:buClr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4609780" y="1849151"/>
            <a:ext cx="1902460" cy="33083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buClr>
                <a:schemeClr val="accent1"/>
              </a:buClr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前车碰撞预警（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FCW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6"/>
          <p:cNvSpPr txBox="1"/>
          <p:nvPr/>
        </p:nvSpPr>
        <p:spPr>
          <a:xfrm>
            <a:off x="4588554" y="2188323"/>
            <a:ext cx="1837666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buClr>
                <a:schemeClr val="accent1"/>
              </a:buClr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在车距过近的情况下向驾驶员发出语音警报，帮助驾驶员养成开车保持车距的规范驾驶习惯。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Clr>
                <a:schemeClr val="accent1"/>
              </a:buClr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Clr>
                <a:schemeClr val="accent1"/>
              </a:buClr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2599370" y="1849151"/>
            <a:ext cx="1903095" cy="33083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buClr>
                <a:schemeClr val="accent1"/>
              </a:buClr>
            </a:pP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车距检测预警（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HMW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02780" y="1853825"/>
            <a:ext cx="2359617" cy="121220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34845" y="1859939"/>
            <a:ext cx="2359617" cy="121220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7460" y="4455160"/>
            <a:ext cx="2514841" cy="123414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19294" y="4449031"/>
            <a:ext cx="2514841" cy="124801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6"/>
          <a:srcRect t="-1136"/>
          <a:stretch>
            <a:fillRect/>
          </a:stretch>
        </p:blipFill>
        <p:spPr>
          <a:xfrm>
            <a:off x="3493377" y="4449031"/>
            <a:ext cx="2514841" cy="123414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8945211" y="4442099"/>
            <a:ext cx="2514841" cy="1248012"/>
          </a:xfrm>
          <a:prstGeom prst="rect">
            <a:avLst/>
          </a:prstGeom>
        </p:spPr>
      </p:pic>
      <p:sp>
        <p:nvSpPr>
          <p:cNvPr id="35" name="TextBox 16"/>
          <p:cNvSpPr txBox="1"/>
          <p:nvPr/>
        </p:nvSpPr>
        <p:spPr>
          <a:xfrm>
            <a:off x="661038" y="3969587"/>
            <a:ext cx="3198531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监测并语音提醒，有效减少安全事故发生。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1705148" y="5715511"/>
            <a:ext cx="919648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 烟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16"/>
          <p:cNvSpPr txBox="1"/>
          <p:nvPr/>
        </p:nvSpPr>
        <p:spPr>
          <a:xfrm>
            <a:off x="4439155" y="5708579"/>
            <a:ext cx="919648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打电话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7173162" y="5697539"/>
            <a:ext cx="919648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疲劳驾驶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16"/>
          <p:cNvSpPr txBox="1"/>
          <p:nvPr/>
        </p:nvSpPr>
        <p:spPr>
          <a:xfrm>
            <a:off x="9907169" y="5708579"/>
            <a:ext cx="919648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 神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6"/>
          <p:cNvSpPr txBox="1"/>
          <p:nvPr/>
        </p:nvSpPr>
        <p:spPr>
          <a:xfrm>
            <a:off x="7598403" y="3091069"/>
            <a:ext cx="919648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LDWS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16"/>
          <p:cNvSpPr txBox="1"/>
          <p:nvPr/>
        </p:nvSpPr>
        <p:spPr>
          <a:xfrm>
            <a:off x="9970669" y="3091069"/>
            <a:ext cx="1240566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FCW / HMW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16"/>
          <p:cNvSpPr txBox="1"/>
          <p:nvPr/>
        </p:nvSpPr>
        <p:spPr>
          <a:xfrm>
            <a:off x="569595" y="3662045"/>
            <a:ext cx="2472690" cy="33083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buClr>
                <a:schemeClr val="accent1"/>
              </a:buClr>
            </a:pPr>
            <a:r>
              <a:rPr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驾驶员状态监测系统（DSM）</a:t>
            </a:r>
            <a:endParaRPr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8960" y="266065"/>
            <a:ext cx="2473960" cy="432435"/>
          </a:xfrm>
          <a:prstGeom prst="rect">
            <a:avLst/>
          </a:prstGeom>
          <a:gradFill>
            <a:gsLst>
              <a:gs pos="61000">
                <a:srgbClr val="0052D9"/>
              </a:gs>
              <a:gs pos="0">
                <a:srgbClr val="0052D9"/>
              </a:gs>
              <a:gs pos="100000">
                <a:srgbClr val="2C84D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65430"/>
            <a:ext cx="875030" cy="431800"/>
          </a:xfrm>
          <a:prstGeom prst="rect">
            <a:avLst/>
          </a:prstGeom>
          <a:solidFill>
            <a:srgbClr val="0052D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3680" y="266065"/>
            <a:ext cx="567690" cy="431165"/>
          </a:xfrm>
          <a:prstGeom prst="rect">
            <a:avLst/>
          </a:prstGeom>
          <a:solidFill>
            <a:srgbClr val="0052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4395" y="252095"/>
            <a:ext cx="1898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方案功能（</a:t>
            </a:r>
            <a:r>
              <a:rPr lang="en-US" altLang="zh-CN" sz="2400" b="1">
                <a:solidFill>
                  <a:schemeClr val="bg1"/>
                </a:solidFill>
              </a:rPr>
              <a:t>3</a:t>
            </a:r>
            <a:r>
              <a:rPr lang="zh-CN" altLang="en-US" sz="2400" b="1">
                <a:solidFill>
                  <a:schemeClr val="bg1"/>
                </a:solidFill>
              </a:rPr>
              <a:t>）</a:t>
            </a:r>
            <a:endParaRPr lang="zh-CN" sz="2400" b="1">
              <a:solidFill>
                <a:schemeClr val="bg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68960" y="266065"/>
            <a:ext cx="2473960" cy="432435"/>
          </a:xfrm>
          <a:prstGeom prst="rect">
            <a:avLst/>
          </a:prstGeom>
          <a:gradFill>
            <a:gsLst>
              <a:gs pos="61000">
                <a:srgbClr val="0052D9"/>
              </a:gs>
              <a:gs pos="0">
                <a:srgbClr val="0052D9"/>
              </a:gs>
              <a:gs pos="100000">
                <a:srgbClr val="2C84D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265430"/>
            <a:ext cx="875030" cy="431800"/>
          </a:xfrm>
          <a:prstGeom prst="rect">
            <a:avLst/>
          </a:prstGeom>
          <a:solidFill>
            <a:srgbClr val="0052D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3680" y="266065"/>
            <a:ext cx="567690" cy="431165"/>
          </a:xfrm>
          <a:prstGeom prst="rect">
            <a:avLst/>
          </a:prstGeom>
          <a:solidFill>
            <a:srgbClr val="0052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319848" y="252095"/>
            <a:ext cx="1452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方案配置</a:t>
            </a:r>
            <a:endParaRPr lang="zh-CN" sz="2400" b="1">
              <a:solidFill>
                <a:schemeClr val="bg1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1946275" y="706755"/>
            <a:ext cx="8413750" cy="5525770"/>
            <a:chOff x="2690" y="780"/>
            <a:chExt cx="13250" cy="8702"/>
          </a:xfrm>
        </p:grpSpPr>
        <p:sp>
          <p:nvSpPr>
            <p:cNvPr id="18" name="文本框 17"/>
            <p:cNvSpPr txBox="1"/>
            <p:nvPr/>
          </p:nvSpPr>
          <p:spPr>
            <a:xfrm>
              <a:off x="4712" y="780"/>
              <a:ext cx="9205" cy="940"/>
            </a:xfrm>
            <a:prstGeom prst="parallelogram">
              <a:avLst>
                <a:gd name="adj" fmla="val 0"/>
              </a:avLst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kumimoji="1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自助选</a:t>
              </a:r>
              <a:r>
                <a:rPr kumimoji="1" lang="zh-CN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配</a:t>
              </a:r>
              <a:r>
                <a:rPr kumimoji="1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方案</a:t>
              </a:r>
              <a:endParaRPr kumimoji="1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171" y="1810"/>
              <a:ext cx="4288" cy="62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l">
                <a:lnSpc>
                  <a:spcPct val="100000"/>
                </a:lnSpc>
                <a:buClrTx/>
                <a:buSzTx/>
                <a:buFontTx/>
              </a:pPr>
              <a:r>
                <a:rPr lang="zh-CN" sz="2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根据场景需求选配方案</a:t>
              </a:r>
              <a:endParaRPr 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2690" y="2330"/>
              <a:ext cx="13251" cy="7152"/>
              <a:chOff x="2879" y="2376"/>
              <a:chExt cx="12764" cy="688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2990" y="2670"/>
                <a:ext cx="12628" cy="6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2990" y="4065"/>
                <a:ext cx="12628" cy="6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3015" y="5460"/>
                <a:ext cx="12628" cy="6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2990" y="6855"/>
                <a:ext cx="12628" cy="6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015" y="8250"/>
                <a:ext cx="12628" cy="68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文本框 50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998" y="2384"/>
                <a:ext cx="1701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6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</a:t>
                </a:r>
                <a:endPara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826" y="2376"/>
                <a:ext cx="2631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en-US" altLang="zh-CN" sz="16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主要硬件</a:t>
                </a:r>
                <a:endPara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2746" y="2393"/>
                <a:ext cx="2631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6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配置形式</a:t>
                </a:r>
                <a:endPara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212" y="3055"/>
                <a:ext cx="3273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主动式公交优先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879" y="3725"/>
                <a:ext cx="393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实时乘客客流统计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文本框 6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212" y="4473"/>
                <a:ext cx="3273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自适应全景系统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666" y="5143"/>
                <a:ext cx="2364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主动安全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文本框 6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212" y="5853"/>
                <a:ext cx="3273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智能信息交互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文本框 6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666" y="6523"/>
                <a:ext cx="2364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车内监控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文本框 6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3212" y="7247"/>
                <a:ext cx="3273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占道违章监管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文本框 66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666" y="7967"/>
                <a:ext cx="2364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一键报警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文本框 6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173" y="3067"/>
                <a:ext cx="393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OBU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RSU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IPU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文本框 6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7173" y="3737"/>
                <a:ext cx="393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IPU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、客流统计摄像头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文本框 6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434" y="4485"/>
                <a:ext cx="5415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IPU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、全景摄像头、司机位显示屏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505" y="5155"/>
                <a:ext cx="3273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ADAS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DMS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设备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5975" y="5864"/>
                <a:ext cx="692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车尾红绿灯信息共享屏、智能化信息发布屏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7552" y="6534"/>
                <a:ext cx="3179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车内监控摄像头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505" y="7258"/>
                <a:ext cx="3273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违章监控摄像头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7734" y="7954"/>
                <a:ext cx="2815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车内监控摄像头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3172" y="3026"/>
                <a:ext cx="177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标配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3172" y="3695"/>
                <a:ext cx="177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标配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文本框 77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3172" y="4473"/>
                <a:ext cx="177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标配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文本框 78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3172" y="5143"/>
                <a:ext cx="177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选配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文本框 79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3172" y="5851"/>
                <a:ext cx="177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选配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文本框 80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3172" y="6520"/>
                <a:ext cx="177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选配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文本框 81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3172" y="7256"/>
                <a:ext cx="177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选配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文本框 82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3172" y="7926"/>
                <a:ext cx="1778" cy="1299"/>
              </a:xfrm>
              <a:prstGeom prst="rect">
                <a:avLst/>
              </a:prstGeom>
              <a:noFill/>
            </p:spPr>
            <p:txBody>
              <a:bodyPr anchor="ctr">
                <a:noAutofit/>
              </a:bodyPr>
              <a:p>
                <a:pPr algn="ctr"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选配</a:t>
                </a:r>
                <a:endPara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custDataLst>
      <p:tags r:id="rId2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交优先2min30S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城市道路无设备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320" y="1345565"/>
            <a:ext cx="12171680" cy="40360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358265"/>
            <a:ext cx="12192000" cy="40309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07365" y="2834005"/>
            <a:ext cx="8946680" cy="2437130"/>
            <a:chOff x="799" y="3491"/>
            <a:chExt cx="13481" cy="3838"/>
          </a:xfrm>
        </p:grpSpPr>
        <p:sp>
          <p:nvSpPr>
            <p:cNvPr id="5" name="title_1"/>
            <p:cNvSpPr/>
            <p:nvPr/>
          </p:nvSpPr>
          <p:spPr>
            <a:xfrm>
              <a:off x="799" y="3491"/>
              <a:ext cx="11812" cy="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电话：</a:t>
              </a:r>
              <a:r>
                <a:rPr 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0731-88169888</a:t>
              </a:r>
              <a:endPara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itle_3"/>
            <p:cNvSpPr/>
            <p:nvPr/>
          </p:nvSpPr>
          <p:spPr>
            <a:xfrm>
              <a:off x="800" y="4223"/>
              <a:ext cx="11812" cy="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微信公众号：长沙智能驾驶研究院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itle_4"/>
            <p:cNvSpPr/>
            <p:nvPr/>
          </p:nvSpPr>
          <p:spPr>
            <a:xfrm>
              <a:off x="800" y="4955"/>
              <a:ext cx="11812" cy="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邮箱：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v2x@cidi.ai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itle_5"/>
            <p:cNvSpPr/>
            <p:nvPr/>
          </p:nvSpPr>
          <p:spPr>
            <a:xfrm>
              <a:off x="800" y="5687"/>
              <a:ext cx="11812" cy="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网址：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www.cidi.ai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itle_6"/>
            <p:cNvSpPr/>
            <p:nvPr/>
          </p:nvSpPr>
          <p:spPr>
            <a:xfrm>
              <a:off x="800" y="6419"/>
              <a:ext cx="13480" cy="9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地址：</a:t>
              </a:r>
              <a:r>
                <a:rPr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长沙市岳麓区学士路与医专路交汇湖南检验检测特色产业园A3栋</a:t>
              </a:r>
              <a:endParaRPr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598025" y="3156585"/>
            <a:ext cx="1955800" cy="2000250"/>
            <a:chOff x="5083" y="4335"/>
            <a:chExt cx="3880" cy="3968"/>
          </a:xfrm>
        </p:grpSpPr>
        <p:grpSp>
          <p:nvGrpSpPr>
            <p:cNvPr id="17" name="组合 16"/>
            <p:cNvGrpSpPr/>
            <p:nvPr/>
          </p:nvGrpSpPr>
          <p:grpSpPr>
            <a:xfrm>
              <a:off x="5083" y="4335"/>
              <a:ext cx="3881" cy="3968"/>
              <a:chOff x="2922738" y="1780680"/>
              <a:chExt cx="2955310" cy="2980841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922738" y="1780680"/>
                <a:ext cx="2955310" cy="2980841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Picture 5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98938" y="1863566"/>
                <a:ext cx="2805390" cy="280539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</p:pic>
        </p:grpSp>
        <p:pic>
          <p:nvPicPr>
            <p:cNvPr id="21" name="图片 20" descr="C:\Users\Administrator\Desktop\z11.pngz11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5147" y="4438"/>
              <a:ext cx="3731" cy="3764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3621723" y="1537335"/>
            <a:ext cx="4948555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effectLst>
                  <a:innerShdw blurRad="50800" dist="635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  <a:sym typeface="+mn-ea"/>
              </a:rPr>
              <a:t>THANK YOU</a:t>
            </a:r>
            <a:endParaRPr lang="zh-CN" altLang="en-US" sz="6000" b="1" dirty="0">
              <a:solidFill>
                <a:schemeClr val="bg1"/>
              </a:solidFill>
              <a:effectLst>
                <a:innerShdw blurRad="50800" dist="63500" dir="18900000">
                  <a:prstClr val="black">
                    <a:alpha val="3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  <a:sym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6"/>
          <p:cNvSpPr txBox="1"/>
          <p:nvPr/>
        </p:nvSpPr>
        <p:spPr>
          <a:xfrm>
            <a:off x="928370" y="1486535"/>
            <a:ext cx="2545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交通强国”和“新基建”双重加持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831340"/>
            <a:ext cx="2918460" cy="1837690"/>
          </a:xfrm>
          <a:prstGeom prst="rect">
            <a:avLst/>
          </a:prstGeom>
        </p:spPr>
      </p:pic>
      <p:sp>
        <p:nvSpPr>
          <p:cNvPr id="7" name="TextBox 16"/>
          <p:cNvSpPr txBox="1"/>
          <p:nvPr/>
        </p:nvSpPr>
        <p:spPr>
          <a:xfrm>
            <a:off x="965835" y="4154805"/>
            <a:ext cx="41313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50000"/>
              </a:lnSpc>
              <a:buClr>
                <a:srgbClr val="324D7E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顺应交通发展趋势，助力城市智慧交通建设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324D7E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辅助交通主管部门，推动综合交通运输体系建设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324D7E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提升应急监管与指挥能力，维护城市安全稳定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324D7E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提供车路云全信息服务，提升广大民众出行体验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324D7E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实现科学与信息化管理，解决公交载客率低的问题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881495" y="1814830"/>
            <a:ext cx="678815" cy="678815"/>
          </a:xfrm>
          <a:prstGeom prst="ellipse">
            <a:avLst/>
          </a:prstGeom>
          <a:solidFill>
            <a:srgbClr val="253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881495" y="3941445"/>
            <a:ext cx="678815" cy="678815"/>
          </a:xfrm>
          <a:prstGeom prst="ellipse">
            <a:avLst/>
          </a:prstGeom>
          <a:solidFill>
            <a:srgbClr val="253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881495" y="2919730"/>
            <a:ext cx="678815" cy="678815"/>
          </a:xfrm>
          <a:prstGeom prst="ellipse">
            <a:avLst/>
          </a:prstGeom>
          <a:solidFill>
            <a:srgbClr val="253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881495" y="4965700"/>
            <a:ext cx="678815" cy="678815"/>
          </a:xfrm>
          <a:prstGeom prst="ellipse">
            <a:avLst/>
          </a:prstGeom>
          <a:solidFill>
            <a:srgbClr val="253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7715250" y="2071370"/>
            <a:ext cx="25946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万公里 千亿级市场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7715250" y="1827530"/>
            <a:ext cx="1073150" cy="32258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 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7715250" y="3158490"/>
            <a:ext cx="158623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484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万公里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万亿级智慧道路市场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7715250" y="2914650"/>
            <a:ext cx="1776730" cy="32258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中国道路总里程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7715250" y="4217035"/>
            <a:ext cx="20205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万公里 千亿级市场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7715250" y="3973830"/>
            <a:ext cx="1410970" cy="32258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 速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7715250" y="5282565"/>
            <a:ext cx="195199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整体解决方案千亿级市场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715250" y="5038725"/>
            <a:ext cx="2103120" cy="32258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数字交通  智慧城市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8010" y="1885315"/>
            <a:ext cx="613410" cy="45466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1500" y="3016250"/>
            <a:ext cx="613410" cy="45466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9280" y="4060825"/>
            <a:ext cx="613410" cy="45466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8645" y="5048250"/>
            <a:ext cx="613410" cy="4546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68960" y="266065"/>
            <a:ext cx="3857625" cy="432435"/>
          </a:xfrm>
          <a:prstGeom prst="rect">
            <a:avLst/>
          </a:prstGeom>
          <a:gradFill>
            <a:gsLst>
              <a:gs pos="61000">
                <a:srgbClr val="0052D9"/>
              </a:gs>
              <a:gs pos="0">
                <a:srgbClr val="0052D9"/>
              </a:gs>
              <a:gs pos="100000">
                <a:srgbClr val="2C84D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265430"/>
            <a:ext cx="875030" cy="431800"/>
          </a:xfrm>
          <a:prstGeom prst="rect">
            <a:avLst/>
          </a:prstGeom>
          <a:solidFill>
            <a:srgbClr val="0052D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33680" y="266065"/>
            <a:ext cx="567690" cy="431165"/>
          </a:xfrm>
          <a:prstGeom prst="rect">
            <a:avLst/>
          </a:prstGeom>
          <a:solidFill>
            <a:srgbClr val="0052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20165" y="252095"/>
            <a:ext cx="3021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交通数字化发展趋势</a:t>
            </a:r>
            <a:endParaRPr lang="zh-CN" sz="2400" b="1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65835" y="1069340"/>
            <a:ext cx="2320290" cy="49784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kern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1.</a:t>
            </a:r>
            <a:r>
              <a:rPr sz="2000" b="1" kern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政策驱动强劲</a:t>
            </a:r>
            <a:endParaRPr sz="2000" b="1" kern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65835" y="3668395"/>
            <a:ext cx="4484370" cy="49784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kern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2.</a:t>
            </a:r>
            <a:r>
              <a:rPr sz="2000" b="1" kern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城市公交至关重要，推动体系升级</a:t>
            </a:r>
            <a:endParaRPr sz="2000" b="1" kern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596380" y="1069340"/>
            <a:ext cx="2320290" cy="49784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kern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3.</a:t>
            </a:r>
            <a:r>
              <a:rPr sz="2000" b="1" kern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市场规模庞大</a:t>
            </a:r>
            <a:endParaRPr sz="2000" b="1" kern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/>
          <p:nvPr/>
        </p:nvSpPr>
        <p:spPr>
          <a:xfrm>
            <a:off x="3512447" y="2514656"/>
            <a:ext cx="2386046" cy="3189006"/>
          </a:xfrm>
          <a:prstGeom prst="rect">
            <a:avLst/>
          </a:prstGeom>
          <a:solidFill>
            <a:srgbClr val="014C83"/>
          </a:solidFill>
          <a:ln>
            <a:noFill/>
          </a:ln>
          <a:effectLst>
            <a:outerShdw blurRad="292100" dist="38100" dir="5400000" algn="t" rotWithShape="0">
              <a:schemeClr val="tx1">
                <a:lumMod val="85000"/>
                <a:lumOff val="1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25" name="Rectangle 24"/>
          <p:cNvSpPr/>
          <p:nvPr/>
        </p:nvSpPr>
        <p:spPr>
          <a:xfrm>
            <a:off x="912770" y="2708392"/>
            <a:ext cx="2386046" cy="3189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92100" dist="38100" dir="5400000" algn="t" rotWithShape="0">
              <a:schemeClr val="tx1">
                <a:lumMod val="85000"/>
                <a:lumOff val="1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782012" y="710469"/>
            <a:ext cx="3139748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城市公共出行痛点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6"/>
          <p:cNvSpPr txBox="1"/>
          <p:nvPr/>
        </p:nvSpPr>
        <p:spPr>
          <a:xfrm>
            <a:off x="782320" y="1234440"/>
            <a:ext cx="105829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公交车的出行效率是私家车的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倍，交通事故率仅为私家车的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。目前，我国机动车保有量超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亿，主要城市道路饱和度已超过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0.8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，核心区域超过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，交通堵塞非常严重。而城市公交仅约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万辆，却承载着私家车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倍以上的客运任务。如何更多利用公交车在城市出行中的比重和优先路权，是解决道路拥堵、提升客运量的关键之一。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5"/>
          <p:cNvSpPr/>
          <p:nvPr/>
        </p:nvSpPr>
        <p:spPr>
          <a:xfrm>
            <a:off x="8725507" y="2514656"/>
            <a:ext cx="2386046" cy="3189006"/>
          </a:xfrm>
          <a:prstGeom prst="rect">
            <a:avLst/>
          </a:prstGeom>
          <a:solidFill>
            <a:srgbClr val="014C83"/>
          </a:solidFill>
          <a:ln>
            <a:noFill/>
          </a:ln>
          <a:effectLst>
            <a:outerShdw blurRad="292100" dist="38100" dir="5400000" algn="t" rotWithShape="0">
              <a:schemeClr val="tx1">
                <a:lumMod val="85000"/>
                <a:lumOff val="1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10" name="Rectangle 24"/>
          <p:cNvSpPr/>
          <p:nvPr/>
        </p:nvSpPr>
        <p:spPr>
          <a:xfrm>
            <a:off x="6108947" y="2708391"/>
            <a:ext cx="2386046" cy="3189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92100" dist="38100" dir="5400000" algn="t" rotWithShape="0">
              <a:schemeClr val="tx1">
                <a:lumMod val="85000"/>
                <a:lumOff val="1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39" name="TextBox 16"/>
          <p:cNvSpPr txBox="1"/>
          <p:nvPr/>
        </p:nvSpPr>
        <p:spPr>
          <a:xfrm>
            <a:off x="1036368" y="4708761"/>
            <a:ext cx="2215010" cy="794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buClr>
                <a:schemeClr val="accent1"/>
              </a:buClr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城市车辆基数大，直接导致道路拥堵加剧，出行困难，环境污染等问题，甚至车辆限购，城市幸福指数下降，影响发展。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036368" y="4253904"/>
            <a:ext cx="1037374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城市管理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6"/>
          <p:cNvSpPr txBox="1"/>
          <p:nvPr/>
        </p:nvSpPr>
        <p:spPr>
          <a:xfrm>
            <a:off x="3633914" y="4429361"/>
            <a:ext cx="2215010" cy="6149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buClr>
                <a:schemeClr val="accent1"/>
              </a:buClr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私家车保有量逐年递增，道路拥堵加剧，导致公交通行效率降低，安全隐患增大，道路监管和公交监管难度随之上升。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3"/>
            </p:custDataLst>
          </p:nvPr>
        </p:nvSpPr>
        <p:spPr>
          <a:xfrm>
            <a:off x="3633914" y="3974504"/>
            <a:ext cx="1037374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监管部门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6"/>
          <p:cNvSpPr txBox="1"/>
          <p:nvPr/>
        </p:nvSpPr>
        <p:spPr>
          <a:xfrm>
            <a:off x="6211124" y="4704593"/>
            <a:ext cx="2215010" cy="97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buClr>
                <a:schemeClr val="accent1"/>
              </a:buClr>
            </a:pPr>
            <a:r>
              <a: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城市公交路线规划带有行政性，覆盖面欠缺，加上道路状况复杂，行程不准时，严重影响公交运营。同时，驾驶员长期疲劳驾驶、安全事故频发、人员流失等问题亟待解决。</a:t>
            </a:r>
            <a:endParaRPr lang="zh-CN" altLang="en-US" sz="9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4"/>
            </p:custDataLst>
          </p:nvPr>
        </p:nvSpPr>
        <p:spPr>
          <a:xfrm>
            <a:off x="6211124" y="4249736"/>
            <a:ext cx="1037374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运营公司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16"/>
          <p:cNvSpPr txBox="1"/>
          <p:nvPr/>
        </p:nvSpPr>
        <p:spPr>
          <a:xfrm>
            <a:off x="8836560" y="4433349"/>
            <a:ext cx="2215010" cy="97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buClr>
                <a:schemeClr val="accent1"/>
              </a:buClr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公交通行准点、方便、安全一直是乘客最大的诉求。“半天等不来一辆车”和“一来就来几辆车”等现象频繁发生，导致乘客选乘公交的意愿降低。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buClr>
                <a:schemeClr val="accent1"/>
              </a:buClr>
            </a:pP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5"/>
            </p:custDataLst>
          </p:nvPr>
        </p:nvSpPr>
        <p:spPr>
          <a:xfrm>
            <a:off x="8836560" y="3978492"/>
            <a:ext cx="1037374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12514" y="2312030"/>
            <a:ext cx="2395460" cy="18249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512221" y="2125465"/>
            <a:ext cx="2386046" cy="18249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725506" y="2121619"/>
            <a:ext cx="2386048" cy="18287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108947" y="2287026"/>
            <a:ext cx="2386046" cy="184352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68960" y="266065"/>
            <a:ext cx="3857625" cy="432435"/>
          </a:xfrm>
          <a:prstGeom prst="rect">
            <a:avLst/>
          </a:prstGeom>
          <a:gradFill>
            <a:gsLst>
              <a:gs pos="61000">
                <a:srgbClr val="0052D9"/>
              </a:gs>
              <a:gs pos="0">
                <a:srgbClr val="0052D9"/>
              </a:gs>
              <a:gs pos="100000">
                <a:srgbClr val="2C84D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65430"/>
            <a:ext cx="875030" cy="431800"/>
          </a:xfrm>
          <a:prstGeom prst="rect">
            <a:avLst/>
          </a:prstGeom>
          <a:solidFill>
            <a:srgbClr val="0052D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3680" y="266065"/>
            <a:ext cx="567690" cy="431165"/>
          </a:xfrm>
          <a:prstGeom prst="rect">
            <a:avLst/>
          </a:prstGeom>
          <a:solidFill>
            <a:srgbClr val="0052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20165" y="252095"/>
            <a:ext cx="3021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交通数字化发展趋势</a:t>
            </a:r>
            <a:endParaRPr lang="zh-CN" sz="2400" b="1">
              <a:solidFill>
                <a:schemeClr val="bg1"/>
              </a:solidFill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>
            <p:custDataLst>
              <p:tags r:id="rId1"/>
            </p:custDataLst>
          </p:nvPr>
        </p:nvSpPr>
        <p:spPr>
          <a:xfrm>
            <a:off x="801062" y="881919"/>
            <a:ext cx="3139748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公共出行的社会价值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86151\Desktop\图片2.png图片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6889" y="1255757"/>
            <a:ext cx="4714240" cy="3383819"/>
          </a:xfrm>
          <a:prstGeom prst="rect">
            <a:avLst/>
          </a:prstGeom>
        </p:spPr>
      </p:pic>
      <p:sp>
        <p:nvSpPr>
          <p:cNvPr id="39" name="TextBox 16"/>
          <p:cNvSpPr txBox="1"/>
          <p:nvPr/>
        </p:nvSpPr>
        <p:spPr>
          <a:xfrm>
            <a:off x="848758" y="2234388"/>
            <a:ext cx="1145745" cy="866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运营效率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载客率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驾驶安全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811357" y="1655852"/>
            <a:ext cx="1807261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lnSpc>
                <a:spcPct val="130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公交公司、驾驶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员、交通部门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6"/>
          <p:cNvSpPr txBox="1"/>
          <p:nvPr/>
        </p:nvSpPr>
        <p:spPr>
          <a:xfrm>
            <a:off x="5007101" y="2214652"/>
            <a:ext cx="114574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准点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4"/>
            </p:custDataLst>
          </p:nvPr>
        </p:nvSpPr>
        <p:spPr>
          <a:xfrm>
            <a:off x="4969700" y="1573956"/>
            <a:ext cx="1071703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lnSpc>
                <a:spcPct val="130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市民群众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16"/>
          <p:cNvSpPr txBox="1"/>
          <p:nvPr/>
        </p:nvSpPr>
        <p:spPr>
          <a:xfrm>
            <a:off x="886159" y="4095570"/>
            <a:ext cx="1145745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城市运营效率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决策规划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环保节能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幸福指数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5"/>
            </p:custDataLst>
          </p:nvPr>
        </p:nvSpPr>
        <p:spPr>
          <a:xfrm>
            <a:off x="848758" y="3597590"/>
            <a:ext cx="1807261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lnSpc>
                <a:spcPct val="130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城市云平台建设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6"/>
          <p:cNvSpPr txBox="1"/>
          <p:nvPr/>
        </p:nvSpPr>
        <p:spPr>
          <a:xfrm>
            <a:off x="5044502" y="4000941"/>
            <a:ext cx="1145745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出行效率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疏通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监管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城市生态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6"/>
            </p:custDataLst>
          </p:nvPr>
        </p:nvSpPr>
        <p:spPr>
          <a:xfrm>
            <a:off x="5016626" y="3597590"/>
            <a:ext cx="1807261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lnSpc>
                <a:spcPct val="130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交警、城管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16"/>
          <p:cNvSpPr txBox="1"/>
          <p:nvPr/>
        </p:nvSpPr>
        <p:spPr>
          <a:xfrm>
            <a:off x="6696188" y="1628775"/>
            <a:ext cx="2473325" cy="755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公交优先将增加公交的乘坐率，预计每年累计为城市减少千万次私家车辆出行，为城市节能减排。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7"/>
            </p:custDataLst>
          </p:nvPr>
        </p:nvSpPr>
        <p:spPr>
          <a:xfrm>
            <a:off x="6696188" y="1173887"/>
            <a:ext cx="2215010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缓解拥堵，节能减排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16"/>
          <p:cNvSpPr txBox="1"/>
          <p:nvPr/>
        </p:nvSpPr>
        <p:spPr>
          <a:xfrm>
            <a:off x="9335741" y="1647190"/>
            <a:ext cx="2473325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公交优先通过新型技术优化和改善公交准时准点到站，改善市民候车时间较长、准点难、乘车难及交通拥堵等一系列问题。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>
            <p:custDataLst>
              <p:tags r:id="rId8"/>
            </p:custDataLst>
          </p:nvPr>
        </p:nvSpPr>
        <p:spPr>
          <a:xfrm>
            <a:off x="9335741" y="1192604"/>
            <a:ext cx="2215010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准时准点，安全可靠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16"/>
          <p:cNvSpPr txBox="1"/>
          <p:nvPr/>
        </p:nvSpPr>
        <p:spPr>
          <a:xfrm>
            <a:off x="6696188" y="3234055"/>
            <a:ext cx="2473325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公交优先减少私家车出行频次，缓解道路压力，延缓政府对汽车限购等行政手段的使用，促进汽车产业发展，为城市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提升提供动力。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>
            <p:custDataLst>
              <p:tags r:id="rId9"/>
            </p:custDataLst>
          </p:nvPr>
        </p:nvSpPr>
        <p:spPr>
          <a:xfrm>
            <a:off x="6696188" y="2779212"/>
            <a:ext cx="2215010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提升城市经济发展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16"/>
          <p:cNvSpPr txBox="1"/>
          <p:nvPr/>
        </p:nvSpPr>
        <p:spPr>
          <a:xfrm>
            <a:off x="9335741" y="3252470"/>
            <a:ext cx="2473325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相比传统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以及基于摄像头或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被动式优先来说，社会更加需要一种低成本的投入和快速落地的方案。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10"/>
            </p:custDataLst>
          </p:nvPr>
        </p:nvSpPr>
        <p:spPr>
          <a:xfrm>
            <a:off x="9335741" y="2797929"/>
            <a:ext cx="2215010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低改造成本，安装简单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16"/>
          <p:cNvSpPr txBox="1"/>
          <p:nvPr/>
        </p:nvSpPr>
        <p:spPr>
          <a:xfrm>
            <a:off x="6696188" y="4819015"/>
            <a:ext cx="2473325" cy="1196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公交优先方案将适当增加乘客量。若每趟公交车增加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个乘客，票价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元。若按一个城市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7500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辆公交车计算，每年可为公交公司增收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亿元左右。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>
            <p:custDataLst>
              <p:tags r:id="rId11"/>
            </p:custDataLst>
          </p:nvPr>
        </p:nvSpPr>
        <p:spPr>
          <a:xfrm>
            <a:off x="6696188" y="4363979"/>
            <a:ext cx="2215010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增加乘客数量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16"/>
          <p:cNvSpPr txBox="1"/>
          <p:nvPr/>
        </p:nvSpPr>
        <p:spPr>
          <a:xfrm>
            <a:off x="9335741" y="4837430"/>
            <a:ext cx="2473325" cy="975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城市交通顺畅，公交准时准点，树立公交都市形象，让市民切身感受到科技带来的实惠，增强城市的整体幸福感。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>
            <p:custDataLst>
              <p:tags r:id="rId12"/>
            </p:custDataLst>
          </p:nvPr>
        </p:nvSpPr>
        <p:spPr>
          <a:xfrm>
            <a:off x="9335741" y="4382696"/>
            <a:ext cx="2215010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>
              <a:defRPr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提升城市幸福感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8960" y="266065"/>
            <a:ext cx="3857625" cy="432435"/>
          </a:xfrm>
          <a:prstGeom prst="rect">
            <a:avLst/>
          </a:prstGeom>
          <a:gradFill>
            <a:gsLst>
              <a:gs pos="61000">
                <a:srgbClr val="0052D9"/>
              </a:gs>
              <a:gs pos="0">
                <a:srgbClr val="0052D9"/>
              </a:gs>
              <a:gs pos="100000">
                <a:srgbClr val="2C84D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265430"/>
            <a:ext cx="875030" cy="431800"/>
          </a:xfrm>
          <a:prstGeom prst="rect">
            <a:avLst/>
          </a:prstGeom>
          <a:solidFill>
            <a:srgbClr val="0052D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33680" y="266065"/>
            <a:ext cx="567690" cy="431165"/>
          </a:xfrm>
          <a:prstGeom prst="rect">
            <a:avLst/>
          </a:prstGeom>
          <a:solidFill>
            <a:srgbClr val="0052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20165" y="252095"/>
            <a:ext cx="3021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交通数字化发展趋势</a:t>
            </a:r>
            <a:endParaRPr lang="zh-CN" sz="2400" b="1">
              <a:solidFill>
                <a:schemeClr val="bg1"/>
              </a:solidFill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858260" y="929005"/>
            <a:ext cx="8345805" cy="5635625"/>
          </a:xfrm>
          <a:prstGeom prst="rect">
            <a:avLst/>
          </a:prstGeom>
        </p:spPr>
      </p:pic>
      <p:sp>
        <p:nvSpPr>
          <p:cNvPr id="24" name="PA-文本框 19"/>
          <p:cNvSpPr txBox="1"/>
          <p:nvPr>
            <p:custDataLst>
              <p:tags r:id="rId2"/>
            </p:custDataLst>
          </p:nvPr>
        </p:nvSpPr>
        <p:spPr>
          <a:xfrm>
            <a:off x="539750" y="2665730"/>
            <a:ext cx="2938780" cy="423545"/>
          </a:xfrm>
          <a:prstGeom prst="rect">
            <a:avLst/>
          </a:prstGeom>
          <a:solidFill>
            <a:srgbClr val="EFF1F3"/>
          </a:solidFill>
        </p:spPr>
        <p:txBody>
          <a:bodyPr wrap="square" rtlCol="0">
            <a:spAutoFit/>
          </a:bodyPr>
          <a:p>
            <a:pPr>
              <a:lnSpc>
                <a:spcPct val="90000"/>
              </a:lnSpc>
              <a:spcBef>
                <a:spcPts val="1125"/>
              </a:spcBef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50" charset="0"/>
                <a:sym typeface="+mn-lt"/>
              </a:rPr>
              <a:t>V2X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50" charset="0"/>
                <a:sym typeface="+mn-lt"/>
              </a:rPr>
              <a:t>主动式公交优先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50" charset="0"/>
              <a:sym typeface="+mn-lt"/>
            </a:endParaRPr>
          </a:p>
        </p:txBody>
      </p:sp>
      <p:sp>
        <p:nvSpPr>
          <p:cNvPr id="26" name="PA-矩形 20"/>
          <p:cNvSpPr/>
          <p:nvPr>
            <p:custDataLst>
              <p:tags r:id="rId3"/>
            </p:custDataLst>
          </p:nvPr>
        </p:nvSpPr>
        <p:spPr>
          <a:xfrm>
            <a:off x="539115" y="3089275"/>
            <a:ext cx="2939415" cy="312420"/>
          </a:xfrm>
          <a:prstGeom prst="rect">
            <a:avLst/>
          </a:prstGeom>
          <a:solidFill>
            <a:srgbClr val="EFF1F3"/>
          </a:solidFill>
        </p:spPr>
        <p:txBody>
          <a:bodyPr wrap="square">
            <a:spAutoFit/>
          </a:bodyPr>
          <a:p>
            <a:pPr algn="dist">
              <a:lnSpc>
                <a:spcPct val="120000"/>
              </a:lnSpc>
              <a:spcBef>
                <a:spcPts val="750"/>
              </a:spcBef>
              <a:buSzPct val="50000"/>
            </a:pPr>
            <a:r>
              <a:rPr lang="es-E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ACTIVE  BUS  PRIORITY  SYSTEM</a:t>
            </a:r>
            <a:endParaRPr lang="es-ES" altLang="zh-CN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8960" y="266065"/>
            <a:ext cx="2473960" cy="432435"/>
          </a:xfrm>
          <a:prstGeom prst="rect">
            <a:avLst/>
          </a:prstGeom>
          <a:gradFill>
            <a:gsLst>
              <a:gs pos="61000">
                <a:srgbClr val="0052D9"/>
              </a:gs>
              <a:gs pos="0">
                <a:srgbClr val="0052D9"/>
              </a:gs>
              <a:gs pos="100000">
                <a:srgbClr val="2C84D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265430"/>
            <a:ext cx="875030" cy="431800"/>
          </a:xfrm>
          <a:prstGeom prst="rect">
            <a:avLst/>
          </a:prstGeom>
          <a:solidFill>
            <a:srgbClr val="0052D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3680" y="266065"/>
            <a:ext cx="567690" cy="431165"/>
          </a:xfrm>
          <a:prstGeom prst="rect">
            <a:avLst/>
          </a:prstGeom>
          <a:solidFill>
            <a:srgbClr val="0052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319848" y="252095"/>
            <a:ext cx="1452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方案介绍</a:t>
            </a:r>
            <a:endParaRPr lang="zh-CN" sz="2400" b="1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上箭头 14"/>
          <p:cNvSpPr/>
          <p:nvPr/>
        </p:nvSpPr>
        <p:spPr>
          <a:xfrm rot="10800000">
            <a:off x="5803900" y="3688080"/>
            <a:ext cx="571500" cy="1028700"/>
          </a:xfrm>
          <a:prstGeom prst="upArrow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9000">
                <a:srgbClr val="C00000"/>
              </a:gs>
            </a:gsLst>
            <a:lin ang="5400000" scaled="0"/>
          </a:gra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334250" y="2678430"/>
            <a:ext cx="3834765" cy="383476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000"/>
                </a:schemeClr>
              </a:gs>
              <a:gs pos="98000">
                <a:srgbClr val="132A59">
                  <a:alpha val="18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94" name="对象 93"/>
          <p:cNvGraphicFramePr>
            <a:graphicFrameLocks noChangeAspect="1"/>
          </p:cNvGraphicFramePr>
          <p:nvPr/>
        </p:nvGraphicFramePr>
        <p:xfrm>
          <a:off x="542925" y="3830955"/>
          <a:ext cx="5089525" cy="2493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Visio" r:id="rId1" imgW="17970500" imgH="8280400" progId="Visio.Drawing.11">
                  <p:embed/>
                </p:oleObj>
              </mc:Choice>
              <mc:Fallback>
                <p:oleObj name="Visio" r:id="rId1" imgW="17970500" imgH="8280400" progId="Visio.Drawing.11">
                  <p:embed/>
                  <p:pic>
                    <p:nvPicPr>
                      <p:cNvPr id="0" name="对象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3830955"/>
                        <a:ext cx="5089525" cy="24936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44855" y="1969770"/>
            <a:ext cx="3361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修建专用公交车道，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BRT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缺点：浪费道路资源，静态规划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629920" y="1628140"/>
            <a:ext cx="1270" cy="909955"/>
          </a:xfrm>
          <a:prstGeom prst="line">
            <a:avLst/>
          </a:prstGeom>
          <a:noFill/>
          <a:ln w="508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文本框 21"/>
          <p:cNvSpPr txBox="1"/>
          <p:nvPr/>
        </p:nvSpPr>
        <p:spPr>
          <a:xfrm>
            <a:off x="744855" y="2850515"/>
            <a:ext cx="4036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被动式公交优先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(RFID)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4855" y="3229610"/>
            <a:ext cx="6188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在交通路口安置摄像或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RFID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检测公交出现， 给予优先放行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缺点：无法预测到达路口时间，不知车载客量，成本高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31190" y="2832735"/>
            <a:ext cx="0" cy="909955"/>
          </a:xfrm>
          <a:prstGeom prst="line">
            <a:avLst/>
          </a:prstGeom>
          <a:noFill/>
          <a:ln w="508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cxnSp>
      <p:sp>
        <p:nvSpPr>
          <p:cNvPr id="29" name="文本框 28"/>
          <p:cNvSpPr txBox="1"/>
          <p:nvPr/>
        </p:nvSpPr>
        <p:spPr>
          <a:xfrm>
            <a:off x="744855" y="1573530"/>
            <a:ext cx="28117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rPr>
              <a:t>物理方式</a:t>
            </a:r>
            <a:r>
              <a:rPr lang="en-US" altLang="zh-CN" sz="2000" b="1" kern="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rPr>
              <a:t>(</a:t>
            </a:r>
            <a:r>
              <a:rPr lang="zh-CN" altLang="en-US" sz="2000" b="1" kern="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rPr>
              <a:t>独立路权</a:t>
            </a:r>
            <a:r>
              <a:rPr lang="en-US" altLang="zh-CN" sz="2000" b="1" kern="0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rPr>
              <a:t>)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74180" y="3065145"/>
            <a:ext cx="1725930" cy="735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842760" y="1969770"/>
            <a:ext cx="4944745" cy="564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C-V2X 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车路协同技术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低成本高精度的主动实时优先策略的交互机制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075170" y="3065145"/>
            <a:ext cx="1725930" cy="735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804660" y="3138170"/>
            <a:ext cx="1588770" cy="632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低迟延通信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600" b="1">
                <a:solidFill>
                  <a:srgbClr val="C00000"/>
                </a:solidFill>
              </a:rPr>
              <a:t>超距离感知</a:t>
            </a:r>
            <a:endParaRPr lang="zh-CN" altLang="en-US" sz="1600" b="1">
              <a:solidFill>
                <a:srgbClr val="C00000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 rot="0">
            <a:off x="10017760" y="3077845"/>
            <a:ext cx="1725930" cy="735965"/>
            <a:chOff x="15385" y="4377"/>
            <a:chExt cx="3094" cy="1319"/>
          </a:xfrm>
          <a:noFill/>
        </p:grpSpPr>
        <p:sp>
          <p:nvSpPr>
            <p:cNvPr id="61" name="矩形 60"/>
            <p:cNvSpPr/>
            <p:nvPr/>
          </p:nvSpPr>
          <p:spPr>
            <a:xfrm>
              <a:off x="15385" y="4377"/>
              <a:ext cx="3094" cy="1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C00000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5708" y="4569"/>
              <a:ext cx="2582" cy="1046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高精度定位</a:t>
              </a: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/>
              <a:r>
                <a:rPr lang="zh-CN" altLang="en-US" sz="1600" b="1">
                  <a:solidFill>
                    <a:srgbClr val="C00000"/>
                  </a:solidFill>
                </a:rPr>
                <a:t>精准车端信息</a:t>
              </a:r>
              <a:endParaRPr lang="zh-CN" altLang="en-US" sz="1600" b="1">
                <a:solidFill>
                  <a:srgbClr val="C00000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 rot="0">
            <a:off x="10017760" y="5498465"/>
            <a:ext cx="1704340" cy="735965"/>
            <a:chOff x="15665" y="8715"/>
            <a:chExt cx="3055" cy="1319"/>
          </a:xfrm>
          <a:noFill/>
        </p:grpSpPr>
        <p:sp>
          <p:nvSpPr>
            <p:cNvPr id="62" name="矩形 61"/>
            <p:cNvSpPr/>
            <p:nvPr/>
          </p:nvSpPr>
          <p:spPr>
            <a:xfrm>
              <a:off x="15665" y="8715"/>
              <a:ext cx="3055" cy="1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C00000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817" y="8907"/>
              <a:ext cx="2751" cy="1046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智能驾驶技术</a:t>
              </a: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l"/>
              <a:r>
                <a:rPr lang="zh-CN" altLang="en-US" sz="1600" b="1">
                  <a:solidFill>
                    <a:srgbClr val="C00000"/>
                  </a:solidFill>
                </a:rPr>
                <a:t>安全保障提升</a:t>
              </a:r>
              <a:endParaRPr lang="zh-CN" altLang="en-US" sz="1600" b="1">
                <a:solidFill>
                  <a:srgbClr val="C00000"/>
                </a:solidFill>
              </a:endParaRPr>
            </a:p>
          </p:txBody>
        </p:sp>
      </p:grpSp>
      <p:sp>
        <p:nvSpPr>
          <p:cNvPr id="54" name="燕尾形箭头 53"/>
          <p:cNvSpPr/>
          <p:nvPr/>
        </p:nvSpPr>
        <p:spPr>
          <a:xfrm rot="19200000">
            <a:off x="9723120" y="3898900"/>
            <a:ext cx="541020" cy="329565"/>
          </a:xfrm>
          <a:prstGeom prst="notchedRightArrow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5" name="燕尾形箭头 54"/>
          <p:cNvSpPr/>
          <p:nvPr/>
        </p:nvSpPr>
        <p:spPr>
          <a:xfrm rot="8580000">
            <a:off x="8179435" y="5126990"/>
            <a:ext cx="541020" cy="329565"/>
          </a:xfrm>
          <a:prstGeom prst="notchedRightArrow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6" name="燕尾形箭头 55"/>
          <p:cNvSpPr/>
          <p:nvPr/>
        </p:nvSpPr>
        <p:spPr>
          <a:xfrm rot="2100000">
            <a:off x="9696450" y="5122545"/>
            <a:ext cx="541020" cy="329565"/>
          </a:xfrm>
          <a:prstGeom prst="notchedRightArrow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7" name="燕尾形箭头 56"/>
          <p:cNvSpPr/>
          <p:nvPr/>
        </p:nvSpPr>
        <p:spPr>
          <a:xfrm rot="12900000">
            <a:off x="8128000" y="3916680"/>
            <a:ext cx="541020" cy="329565"/>
          </a:xfrm>
          <a:prstGeom prst="notchedRightArrow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4" name="矩形 13"/>
          <p:cNvSpPr/>
          <p:nvPr/>
        </p:nvSpPr>
        <p:spPr>
          <a:xfrm>
            <a:off x="6842760" y="5498465"/>
            <a:ext cx="1725930" cy="735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rgbClr val="C00000"/>
              </a:solidFill>
            </a:endParaRPr>
          </a:p>
        </p:txBody>
      </p:sp>
      <p:grpSp>
        <p:nvGrpSpPr>
          <p:cNvPr id="137" name="组合 136"/>
          <p:cNvGrpSpPr/>
          <p:nvPr/>
        </p:nvGrpSpPr>
        <p:grpSpPr>
          <a:xfrm rot="0">
            <a:off x="8641715" y="4145280"/>
            <a:ext cx="1219835" cy="1130300"/>
            <a:chOff x="3662" y="5839"/>
            <a:chExt cx="3896" cy="3610"/>
          </a:xfrm>
        </p:grpSpPr>
        <p:sp>
          <p:nvSpPr>
            <p:cNvPr id="138" name="object 38"/>
            <p:cNvSpPr/>
            <p:nvPr/>
          </p:nvSpPr>
          <p:spPr>
            <a:xfrm>
              <a:off x="3662" y="5839"/>
              <a:ext cx="3897" cy="36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>
              <a:endParaRPr sz="1600"/>
            </a:p>
          </p:txBody>
        </p:sp>
        <p:pic>
          <p:nvPicPr>
            <p:cNvPr id="139" name="图形 1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120" y="7971"/>
              <a:ext cx="757" cy="256"/>
            </a:xfrm>
            <a:prstGeom prst="rect">
              <a:avLst/>
            </a:prstGeom>
          </p:spPr>
        </p:pic>
      </p:grpSp>
      <p:sp>
        <p:nvSpPr>
          <p:cNvPr id="59" name="矩形 58"/>
          <p:cNvSpPr/>
          <p:nvPr/>
        </p:nvSpPr>
        <p:spPr>
          <a:xfrm>
            <a:off x="7096125" y="5510530"/>
            <a:ext cx="1704340" cy="735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60" name="文本框 59"/>
          <p:cNvSpPr txBox="1"/>
          <p:nvPr/>
        </p:nvSpPr>
        <p:spPr>
          <a:xfrm>
            <a:off x="6842760" y="5556885"/>
            <a:ext cx="1636395" cy="632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车路融合决策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红绿灯动态配时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1975" y="1005205"/>
            <a:ext cx="2617470" cy="49784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dirty="0">
                <a:solidFill>
                  <a:srgbClr val="0052D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传统公交优先方案</a:t>
            </a:r>
            <a:endParaRPr kumimoji="1" lang="en-US" altLang="zh-CN" sz="2000" b="1" dirty="0">
              <a:solidFill>
                <a:srgbClr val="0052D9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35775" y="1005205"/>
            <a:ext cx="3361690" cy="49784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kern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V2X</a:t>
            </a:r>
            <a:r>
              <a:rPr lang="zh-CN" altLang="en-US" sz="2000" b="1" kern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+mn-ea"/>
              </a:rPr>
              <a:t>主动式公交优先方案 </a:t>
            </a:r>
            <a:endParaRPr kumimoji="1" lang="zh-CN" altLang="en-US" sz="2000" b="1" kern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44210" y="3173095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zh-CN" altLang="en-US" sz="2000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对比</a:t>
            </a:r>
            <a:endParaRPr kumimoji="1" lang="zh-CN" altLang="en-US" sz="2000" b="1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上箭头 6"/>
          <p:cNvSpPr/>
          <p:nvPr/>
        </p:nvSpPr>
        <p:spPr>
          <a:xfrm>
            <a:off x="5803900" y="2017395"/>
            <a:ext cx="571500" cy="1028700"/>
          </a:xfrm>
          <a:prstGeom prst="upArrow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9000">
                <a:srgbClr val="C00000"/>
              </a:gs>
            </a:gsLst>
            <a:lin ang="5400000" scaled="0"/>
          </a:gradFill>
          <a:ln w="1905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68960" y="266065"/>
            <a:ext cx="2473960" cy="432435"/>
          </a:xfrm>
          <a:prstGeom prst="rect">
            <a:avLst/>
          </a:prstGeom>
          <a:gradFill>
            <a:gsLst>
              <a:gs pos="61000">
                <a:srgbClr val="0052D9"/>
              </a:gs>
              <a:gs pos="0">
                <a:srgbClr val="0052D9"/>
              </a:gs>
              <a:gs pos="100000">
                <a:srgbClr val="2C84D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265430"/>
            <a:ext cx="875030" cy="431800"/>
          </a:xfrm>
          <a:prstGeom prst="rect">
            <a:avLst/>
          </a:prstGeom>
          <a:solidFill>
            <a:srgbClr val="0052D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3680" y="266065"/>
            <a:ext cx="567690" cy="431165"/>
          </a:xfrm>
          <a:prstGeom prst="rect">
            <a:avLst/>
          </a:prstGeom>
          <a:solidFill>
            <a:srgbClr val="0052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319848" y="252095"/>
            <a:ext cx="1452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方案对比</a:t>
            </a:r>
            <a:endParaRPr lang="en-US" altLang="zh-CN" sz="24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68960" y="266065"/>
            <a:ext cx="2473960" cy="432435"/>
          </a:xfrm>
          <a:prstGeom prst="rect">
            <a:avLst/>
          </a:prstGeom>
          <a:gradFill>
            <a:gsLst>
              <a:gs pos="61000">
                <a:srgbClr val="0052D9"/>
              </a:gs>
              <a:gs pos="0">
                <a:srgbClr val="0052D9"/>
              </a:gs>
              <a:gs pos="100000">
                <a:srgbClr val="2C84D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265430"/>
            <a:ext cx="875030" cy="431800"/>
          </a:xfrm>
          <a:prstGeom prst="rect">
            <a:avLst/>
          </a:prstGeom>
          <a:solidFill>
            <a:srgbClr val="0052D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3680" y="266065"/>
            <a:ext cx="567690" cy="431165"/>
          </a:xfrm>
          <a:prstGeom prst="rect">
            <a:avLst/>
          </a:prstGeom>
          <a:solidFill>
            <a:srgbClr val="0052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319848" y="252095"/>
            <a:ext cx="1452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方案架构</a:t>
            </a:r>
            <a:endParaRPr lang="zh-CN" sz="2400" b="1">
              <a:solidFill>
                <a:schemeClr val="bg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1503680"/>
            <a:ext cx="11730355" cy="4444585"/>
            <a:chOff x="-593" y="1848"/>
            <a:chExt cx="19573" cy="7416"/>
          </a:xfrm>
        </p:grpSpPr>
        <p:grpSp>
          <p:nvGrpSpPr>
            <p:cNvPr id="7" name="组合 6"/>
            <p:cNvGrpSpPr/>
            <p:nvPr/>
          </p:nvGrpSpPr>
          <p:grpSpPr>
            <a:xfrm>
              <a:off x="348" y="1848"/>
              <a:ext cx="18632" cy="7416"/>
              <a:chOff x="348" y="1016"/>
              <a:chExt cx="18632" cy="8568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348" y="1016"/>
                <a:ext cx="6023" cy="856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gradFill>
                  <a:gsLst>
                    <a:gs pos="89000">
                      <a:schemeClr val="accent6"/>
                    </a:gs>
                    <a:gs pos="9000">
                      <a:srgbClr val="C00000"/>
                    </a:gs>
                  </a:gsLst>
                  <a:lin ang="5400000" scaled="1"/>
                </a:gradFill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653" y="1016"/>
                <a:ext cx="6023" cy="856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 w="12700" cmpd="sng">
                <a:gradFill>
                  <a:gsLst>
                    <a:gs pos="89000">
                      <a:schemeClr val="accent6"/>
                    </a:gs>
                    <a:gs pos="9000">
                      <a:srgbClr val="C00000"/>
                    </a:gs>
                  </a:gsLst>
                  <a:lin ang="5400000" scaled="1"/>
                </a:gradFill>
                <a:prstDash val="solid"/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2958" y="1016"/>
                <a:ext cx="6023" cy="856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gradFill>
                  <a:gsLst>
                    <a:gs pos="89000">
                      <a:schemeClr val="accent6"/>
                    </a:gs>
                    <a:gs pos="9000">
                      <a:srgbClr val="C00000"/>
                    </a:gs>
                  </a:gsLst>
                  <a:lin ang="5400000" scaled="1"/>
                </a:gradFill>
              </a:ln>
              <a:effectLst>
                <a:outerShdw blurRad="635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6945" y="5522"/>
              <a:ext cx="5550" cy="3480"/>
            </a:xfrm>
            <a:prstGeom prst="rect">
              <a:avLst/>
            </a:prstGeom>
            <a:gradFill>
              <a:gsLst>
                <a:gs pos="89000">
                  <a:srgbClr val="C9EDFA"/>
                </a:gs>
                <a:gs pos="0">
                  <a:schemeClr val="bg2">
                    <a:lumMod val="85000"/>
                    <a:alpha val="2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0" name="图片 139" descr="亮灯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-593" y="2992"/>
              <a:ext cx="3016" cy="5614"/>
            </a:xfrm>
            <a:prstGeom prst="rect">
              <a:avLst/>
            </a:prstGeom>
          </p:spPr>
        </p:pic>
        <p:pic>
          <p:nvPicPr>
            <p:cNvPr id="179" name="图片 17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6">
                    <a:alpha val="100000"/>
                  </a:srgbClr>
                </a:clrFrom>
                <a:clrTo>
                  <a:srgbClr val="FFFFF6">
                    <a:alpha val="100000"/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3281" y="2276"/>
              <a:ext cx="2863" cy="1664"/>
            </a:xfrm>
            <a:prstGeom prst="rect">
              <a:avLst/>
            </a:prstGeom>
          </p:spPr>
        </p:pic>
        <p:grpSp>
          <p:nvGrpSpPr>
            <p:cNvPr id="137" name="组合 136"/>
            <p:cNvGrpSpPr/>
            <p:nvPr/>
          </p:nvGrpSpPr>
          <p:grpSpPr>
            <a:xfrm>
              <a:off x="7045" y="6336"/>
              <a:ext cx="2186" cy="2026"/>
              <a:chOff x="3662" y="5839"/>
              <a:chExt cx="3896" cy="3610"/>
            </a:xfrm>
          </p:grpSpPr>
          <p:sp>
            <p:nvSpPr>
              <p:cNvPr id="138" name="object 38"/>
              <p:cNvSpPr/>
              <p:nvPr/>
            </p:nvSpPr>
            <p:spPr>
              <a:xfrm>
                <a:off x="3662" y="5839"/>
                <a:ext cx="3897" cy="361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pic>
            <p:nvPicPr>
              <p:cNvPr id="139" name="图形 12"/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120" y="7971"/>
                <a:ext cx="757" cy="256"/>
              </a:xfrm>
              <a:prstGeom prst="rect">
                <a:avLst/>
              </a:prstGeom>
            </p:spPr>
          </p:pic>
        </p:grpSp>
        <p:grpSp>
          <p:nvGrpSpPr>
            <p:cNvPr id="197" name="组合 196"/>
            <p:cNvGrpSpPr/>
            <p:nvPr/>
          </p:nvGrpSpPr>
          <p:grpSpPr>
            <a:xfrm>
              <a:off x="7144" y="2177"/>
              <a:ext cx="5176" cy="3130"/>
              <a:chOff x="7294" y="3046"/>
              <a:chExt cx="5176" cy="3130"/>
            </a:xfrm>
          </p:grpSpPr>
          <p:pic>
            <p:nvPicPr>
              <p:cNvPr id="141" name="图片 14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4" y="4636"/>
                <a:ext cx="5176" cy="1540"/>
              </a:xfrm>
              <a:prstGeom prst="rect">
                <a:avLst/>
              </a:prstGeom>
            </p:spPr>
          </p:pic>
          <p:pic>
            <p:nvPicPr>
              <p:cNvPr id="151" name="图片 150" descr="画板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4" y="3046"/>
                <a:ext cx="5138" cy="1520"/>
              </a:xfrm>
              <a:prstGeom prst="rect">
                <a:avLst/>
              </a:prstGeom>
            </p:spPr>
          </p:pic>
        </p:grpSp>
        <p:pic>
          <p:nvPicPr>
            <p:cNvPr id="16" name="图片 15" descr="98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0" y="6336"/>
              <a:ext cx="4914" cy="2289"/>
            </a:xfrm>
            <a:prstGeom prst="rect">
              <a:avLst/>
            </a:prstGeom>
          </p:spPr>
        </p:pic>
        <p:pic>
          <p:nvPicPr>
            <p:cNvPr id="199" name="图片 198" descr="画板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479" y="5246"/>
              <a:ext cx="3427" cy="110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3292" y="4007"/>
              <a:ext cx="2865" cy="1425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5475" y="1953"/>
              <a:ext cx="3410" cy="3263"/>
            </a:xfrm>
            <a:prstGeom prst="rect">
              <a:avLst/>
            </a:prstGeom>
          </p:spPr>
        </p:pic>
        <p:cxnSp>
          <p:nvCxnSpPr>
            <p:cNvPr id="198" name="直接箭头连接符 197"/>
            <p:cNvCxnSpPr/>
            <p:nvPr/>
          </p:nvCxnSpPr>
          <p:spPr>
            <a:xfrm flipH="1" flipV="1">
              <a:off x="15973" y="6116"/>
              <a:ext cx="253" cy="119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3166" y="1965"/>
              <a:ext cx="2247" cy="4372"/>
            </a:xfrm>
            <a:prstGeom prst="rect">
              <a:avLst/>
            </a:prstGeom>
            <a:ln w="12700" cmpd="sng">
              <a:solidFill>
                <a:srgbClr val="8F8F8F"/>
              </a:solidFill>
              <a:prstDash val="solid"/>
            </a:ln>
          </p:spPr>
        </p:pic>
        <p:sp>
          <p:nvSpPr>
            <p:cNvPr id="20" name="文本框 19"/>
            <p:cNvSpPr txBox="1"/>
            <p:nvPr/>
          </p:nvSpPr>
          <p:spPr>
            <a:xfrm>
              <a:off x="13165" y="5902"/>
              <a:ext cx="2253" cy="46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1200" b="1"/>
                <a:t>小程序</a:t>
              </a:r>
              <a:endParaRPr lang="zh-CN" altLang="en-US" sz="1200" b="1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32" y="5506"/>
              <a:ext cx="2035" cy="2027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287" y="7308"/>
              <a:ext cx="1615" cy="161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166" y="6616"/>
              <a:ext cx="5719" cy="2458"/>
            </a:xfrm>
            <a:prstGeom prst="rect">
              <a:avLst/>
            </a:prstGeom>
          </p:spPr>
        </p:pic>
      </p:grpSp>
      <p:sp>
        <p:nvSpPr>
          <p:cNvPr id="27" name="文本框 26"/>
          <p:cNvSpPr txBox="1"/>
          <p:nvPr/>
        </p:nvSpPr>
        <p:spPr>
          <a:xfrm>
            <a:off x="568960" y="906780"/>
            <a:ext cx="3648075" cy="596645"/>
          </a:xfrm>
          <a:prstGeom prst="parallelogram">
            <a:avLst>
              <a:gd name="adj" fmla="val 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路端</a:t>
            </a:r>
            <a:endParaRPr kumimoji="1" 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45305" y="906780"/>
            <a:ext cx="3648075" cy="596645"/>
          </a:xfrm>
          <a:prstGeom prst="parallelogram">
            <a:avLst>
              <a:gd name="adj" fmla="val 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车端</a:t>
            </a:r>
            <a:endParaRPr kumimoji="1" 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21650" y="906780"/>
            <a:ext cx="3648075" cy="596645"/>
          </a:xfrm>
          <a:prstGeom prst="parallelogram">
            <a:avLst>
              <a:gd name="adj" fmla="val 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p>
            <a:pPr algn="ctr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1" 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云端</a:t>
            </a:r>
            <a:endParaRPr kumimoji="1" 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98145" y="1341755"/>
            <a:ext cx="11642725" cy="4465955"/>
            <a:chOff x="667" y="1793"/>
            <a:chExt cx="19797" cy="759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667" y="1813"/>
              <a:ext cx="5673" cy="757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440" y="1793"/>
              <a:ext cx="14024" cy="7593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568960" y="266065"/>
            <a:ext cx="2473960" cy="432435"/>
          </a:xfrm>
          <a:prstGeom prst="rect">
            <a:avLst/>
          </a:prstGeom>
          <a:gradFill>
            <a:gsLst>
              <a:gs pos="61000">
                <a:srgbClr val="0052D9"/>
              </a:gs>
              <a:gs pos="0">
                <a:srgbClr val="0052D9"/>
              </a:gs>
              <a:gs pos="100000">
                <a:srgbClr val="2C84D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265430"/>
            <a:ext cx="875030" cy="431800"/>
          </a:xfrm>
          <a:prstGeom prst="rect">
            <a:avLst/>
          </a:prstGeom>
          <a:solidFill>
            <a:srgbClr val="0052D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3680" y="266065"/>
            <a:ext cx="567690" cy="431165"/>
          </a:xfrm>
          <a:prstGeom prst="rect">
            <a:avLst/>
          </a:prstGeom>
          <a:solidFill>
            <a:srgbClr val="0052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319848" y="252095"/>
            <a:ext cx="1452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>
                <a:solidFill>
                  <a:schemeClr val="bg1"/>
                </a:solidFill>
              </a:rPr>
              <a:t>架构说明</a:t>
            </a:r>
            <a:endParaRPr lang="zh-CN" sz="24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68960" y="266065"/>
            <a:ext cx="2473960" cy="432435"/>
          </a:xfrm>
          <a:prstGeom prst="rect">
            <a:avLst/>
          </a:prstGeom>
          <a:gradFill>
            <a:gsLst>
              <a:gs pos="61000">
                <a:srgbClr val="0052D9"/>
              </a:gs>
              <a:gs pos="0">
                <a:srgbClr val="0052D9"/>
              </a:gs>
              <a:gs pos="100000">
                <a:srgbClr val="2C84DF">
                  <a:alpha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265430"/>
            <a:ext cx="875030" cy="431800"/>
          </a:xfrm>
          <a:prstGeom prst="rect">
            <a:avLst/>
          </a:prstGeom>
          <a:solidFill>
            <a:srgbClr val="0052D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3680" y="266065"/>
            <a:ext cx="567690" cy="431165"/>
          </a:xfrm>
          <a:prstGeom prst="rect">
            <a:avLst/>
          </a:prstGeom>
          <a:solidFill>
            <a:srgbClr val="0052D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74395" y="252095"/>
            <a:ext cx="1898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方案功能（</a:t>
            </a:r>
            <a:r>
              <a:rPr lang="en-US" altLang="zh-CN" sz="2400" b="1">
                <a:solidFill>
                  <a:schemeClr val="bg1"/>
                </a:solidFill>
              </a:rPr>
              <a:t>1</a:t>
            </a:r>
            <a:r>
              <a:rPr lang="zh-CN" altLang="en-US" sz="2400" b="1">
                <a:solidFill>
                  <a:schemeClr val="bg1"/>
                </a:solidFill>
              </a:rPr>
              <a:t>）</a:t>
            </a:r>
            <a:endParaRPr lang="zh-CN" sz="2400" b="1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568960" y="963930"/>
            <a:ext cx="4485005" cy="558800"/>
          </a:xfrm>
          <a:prstGeom prst="rect">
            <a:avLst/>
          </a:prstGeom>
          <a:noFill/>
        </p:spPr>
        <p:txBody>
          <a:bodyPr anchor="ctr">
            <a:noAutofit/>
          </a:bodyPr>
          <a:p>
            <a:pPr algn="l"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V2X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主动式公交优先系统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8960" y="1459230"/>
            <a:ext cx="10388600" cy="995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>
              <a:lnSpc>
                <a:spcPct val="140000"/>
              </a:lnSpc>
              <a:buFont typeface="Wingdings" panose="05000000000000000000" charset="0"/>
              <a:buChar char="Ø"/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通过独有的公交优先交通信号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算法，多因素统筹考虑，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自动判断公交车的优先需求等级，智能生成优先控制方案并快速执行；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40000"/>
              </a:lnSpc>
              <a:buFont typeface="Wingdings" panose="05000000000000000000" charset="0"/>
              <a:buChar char="Ø"/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保障公交车可快速通过路口，同时较少对其他交通参与者的影响；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40000"/>
              </a:lnSpc>
              <a:buFont typeface="Wingdings" panose="05000000000000000000" charset="0"/>
              <a:buChar char="Ø"/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触发模式也由被动式</a:t>
            </a:r>
            <a:r>
              <a:rPr lang="zh-CN" altLang="en-US" sz="1400" b="1" dirty="0" smtClean="0">
                <a:solidFill>
                  <a:srgbClr val="0052D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变为主动式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，触发位置可</a:t>
            </a:r>
            <a:r>
              <a:rPr lang="zh-CN" altLang="en-US" sz="1400" b="1" dirty="0" smtClean="0">
                <a:solidFill>
                  <a:srgbClr val="0052D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灵活配置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，信号控制更加精准，实用性更强。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68575"/>
            <a:ext cx="6447155" cy="3450590"/>
          </a:xfrm>
          <a:prstGeom prst="rect">
            <a:avLst/>
          </a:prstGeom>
        </p:spPr>
      </p:pic>
      <p:graphicFrame>
        <p:nvGraphicFramePr>
          <p:cNvPr id="57" name="图表 56"/>
          <p:cNvGraphicFramePr/>
          <p:nvPr/>
        </p:nvGraphicFramePr>
        <p:xfrm>
          <a:off x="7216775" y="2525395"/>
          <a:ext cx="4416425" cy="1868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9" name="图表 58"/>
          <p:cNvGraphicFramePr/>
          <p:nvPr/>
        </p:nvGraphicFramePr>
        <p:xfrm>
          <a:off x="7242810" y="4461510"/>
          <a:ext cx="4371975" cy="1788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4" name="object 15"/>
          <p:cNvSpPr txBox="1"/>
          <p:nvPr/>
        </p:nvSpPr>
        <p:spPr>
          <a:xfrm>
            <a:off x="7242810" y="6339205"/>
            <a:ext cx="4927600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车速提升率 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9.7%~17.2% \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行程时间优化</a:t>
            </a:r>
            <a:r>
              <a: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10.1%~15.6%</a:t>
            </a:r>
            <a:endParaRPr lang="en-US" altLang="zh-CN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01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ags/tag102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03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04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05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06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07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08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09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11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12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13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14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15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16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17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18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19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21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22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23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24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25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26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27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28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129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MEDIACOVER_FLAG" val="1"/>
</p:tagLst>
</file>

<file path=ppt/tags/tag131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TAG_VERSION" val="1.0"/>
  <p:tag name="KSO_WM_TEMPLATE_CATEGORY" val="custom"/>
  <p:tag name="KSO_WM_TEMPLATE_INDEX" val="20184859"/>
</p:tagLst>
</file>

<file path=ppt/tags/tag64.xml><?xml version="1.0" encoding="utf-8"?>
<p:tagLst xmlns:p="http://schemas.openxmlformats.org/presentationml/2006/main">
  <p:tag name="KSO_WM_TAG_VERSION" val="1.0"/>
  <p:tag name="KSO_WM_TEMPLATE_CATEGORY" val="custom"/>
  <p:tag name="KSO_WM_TEMPLATE_INDEX" val="20184859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4518_1"/>
  <p:tag name="KSO_WM_TEMPLATE_CATEGORY" val="custom"/>
  <p:tag name="KSO_WM_TEMPLATE_INDEX" val="20184859"/>
  <p:tag name="KSO_WM_TEMPLATE_SUBCATEGORY" val="combine"/>
  <p:tag name="KSO_WM_TEMPLATE_THUMBS_INDEX" val="1、5、6、11、12、18、24、29、30、35"/>
</p:tagLst>
</file>

<file path=ppt/tags/tag66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67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68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69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ags/tag71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72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73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74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75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76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ags/tag77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78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79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81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82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83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84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85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86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87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88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ags/tag89.xml><?xml version="1.0" encoding="utf-8"?>
<p:tagLst xmlns:p="http://schemas.openxmlformats.org/presentationml/2006/main">
  <p:tag name="PA" val="v5.2.9"/>
  <p:tag name="RESOURCELIBID_ANIM" val="46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9"/>
  <p:tag name="RESOURCELIBID_ANIM" val="462"/>
</p:tagLst>
</file>

<file path=ppt/tags/tag91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ags/tag92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ags/tag93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ags/tag94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ags/tag95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96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ags/tag97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98.xml><?xml version="1.0" encoding="utf-8"?>
<p:tagLst xmlns:p="http://schemas.openxmlformats.org/presentationml/2006/main">
  <p:tag name="MH" val="20200825124339"/>
  <p:tag name="MH_LIBRARY" val="GRAPHIC"/>
  <p:tag name="MH_ORDER" val="TextBox 7"/>
</p:tagLst>
</file>

<file path=ppt/tags/tag99.xml><?xml version="1.0" encoding="utf-8"?>
<p:tagLst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480.004*125.256"/>
  <p:tag name="KSO_WM_SLIDE_SIZE" val="407.952*138.746"/>
  <p:tag name="KSO_WM_COMBINE_RELATE_SLIDE_ID" val="background20184518_8"/>
  <p:tag name="KSO_WM_TEMPLATE_CATEGORY" val="diagram"/>
  <p:tag name="KSO_WM_TEMPLATE_INDEX" val="20208250"/>
  <p:tag name="KSO_WM_SLIDE_ID" val="diagram20208250_1"/>
  <p:tag name="KSO_WM_SLIDE_INDEX" val="1"/>
  <p:tag name="KSO_WM_TEMPLATE_SUBCATEGORY" val="2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06-23T09:35:51&quot;,&quot;maxSize&quot;:{&quot;size1&quot;:47.5},&quot;minSize&quot;:{&quot;size1&quot;:47.5},&quot;normalSize&quot;:{&quot;size1&quot;:47.5},&quot;subLayout&quot;:[{&quot;id&quot;:&quot;2020-06-23T09:35:51&quot;,&quot;margin&quot;:{&quot;bottom&quot;:1.6929999589920044,&quot;left&quot;:2.5399999618530273,&quot;right&quot;:0,&quot;top&quot;:1.6929999589920044},&quot;type&quot;:0},{&quot;id&quot;:&quot;2020-06-23T09:35:51&quot;,&quot;maxSize&quot;:{&quot;size1&quot;:55.600000000000001},&quot;minSize&quot;:{&quot;size1&quot;:42.200000000000003},&quot;normalSize&quot;:{&quot;size1&quot;:48.899999999999999},&quot;subLayout&quot;:[{&quot;id&quot;:&quot;2020-06-23T09:35:51&quot;,&quot;margin&quot;:{&quot;bottom&quot;:0,&quot;left&quot;:0.84700000286102295,&quot;right&quot;:2.5399999618530273,&quot;top&quot;:1.6929999589920044},&quot;maxSize&quot;:{&quot;size1&quot;:61.700348091313295},&quot;minSize&quot;:{&quot;size1&quot;:45.800348091313289},&quot;normalSize&quot;:{&quot;size1&quot;:45.800348091313289},&quot;subLayout&quot;:[{&quot;id&quot;:&quot;2020-06-23T09:35:51&quot;,&quot;margin&quot;:{&quot;bottom&quot;:0.043547388166189194,&quot;left&quot;:0.84700000286102295,&quot;right&quot;:2.5399999618530273,&quot;top&quot;:1.6929999589920044},&quot;type&quot;:0},{&quot;id&quot;:&quot;2020-06-23T09:35:51&quot;,&quot;margin&quot;:{&quot;bottom&quot;:-2.0053094215266142e-15,&quot;left&quot;:0.84700000286102295,&quot;right&quot;:2.5399999618530273,&quot;top&quot;:0.15224428474903107},&quot;type&quot;:0}],&quot;type&quot;:0},{&quot;id&quot;:&quot;2020-06-23T09:35:51&quot;,&quot;margin&quot;:{&quot;bottom&quot;:1.6929999589920044,&quot;left&quot;:0.84700000286102295,&quot;right&quot;:2.5399999618530273,&quot;top&quot;:0.42300000786781311},&quot;type&quot;:0}],&quot;type&quot;:0}],&quot;type&quot;:0}"/>
  <p:tag name="KSO_WM_SLIDE_BACKGROUND" val="[&quot;general&quot;,&quot;frame&quot;]"/>
  <p:tag name="KSO_WM_SLIDE_RATIO" val="1.777778"/>
  <p:tag name="KSO_WM_CHIP_INFOS" val="{&quot;layout_type&quot;:&quot;leftright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7efd6b24b822ad86e01408"/>
  <p:tag name="KSO_WM_CHIP_FILLPROP" val="[[{&quot;fill_id&quot;:&quot;47eafe0f634d4f3aabff8103a21d55e6&quot;,&quot;fill_align&quot;:&quot;lm&quot;,&quot;text_align&quot;:&quot;lm&quot;,&quot;text_direction&quot;:&quot;horizontal&quot;,&quot;chip_types&quot;:[&quot;header&quot;]},{&quot;fill_id&quot;:&quot;95cb42cb65c742cfa9154be72aa920f1&quot;,&quot;fill_align&quot;:&quot;lb&quot;,&quot;text_align&quot;:&quot;lb&quot;,&quot;text_direction&quot;:&quot;horizontal&quot;,&quot;chip_types&quot;:[&quot;diagram&quot;,&quot;pictext&quot;,&quot;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text&quot;,&quot;picture&quot;,&quot;chart&quot;,&quot;table&quot;,&quot;video&quot;],&quot;support_features&quot;:[&quot;collage&quot;]}],[{&quot;fill_id&quot;:&quot;47eafe0f634d4f3aabff8103a21d55e6&quot;,&quot;fill_align&quot;:&quot;c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]},{&quot;fill_id&quot;:&quot;95cb42cb65c742cfa9154be72aa920f1&quot;,&quot;fill_align&quot;:&quot;lb&quot;,&quot;text_align&quot;:&quot;lb&quot;,&quot;text_direction&quot;:&quot;horizontal&quot;,&quot;chip_types&quot;:[&quot;pictext&quot;,&quot;text&quot;,&quot;picture&quot;,&quot;chart&quot;,&quot;table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pictext&quot;,&quot;text&quot;,&quot;picture&quot;,&quot;chart&quot;,&quot;table&quot;],&quot;support_features&quot;:[&quot;collage&quot;]}],[{&quot;fill_id&quot;:&quot;47eafe0f634d4f3aabff8103a21d55e6&quot;,&quot;fill_align&quot;:&quot;lm&quot;,&quot;text_align&quot;:&quot;lm&quot;,&quot;text_direction&quot;:&quot;horizontal&quot;,&quot;chip_types&quot;:[&quot;text&quot;]},{&quot;fill_id&quot;:&quot;95cb42cb65c742cfa9154be72aa920f1&quot;,&quot;fill_align&quot;:&quot;lb&quot;,&quot;text_align&quot;:&quot;lb&quot;,&quot;text_direction&quot;:&quot;horizontal&quot;,&quot;chip_types&quot;:[&quot;diagram&quot;,&quot;pictext&quot;,&quot;picture&quot;,&quot;chart&quot;,&quot;table&quot;,&quot;video&quot;],&quot;support_features&quot;:[&quot;collage&quot;]},{&quot;fill_id&quot;:&quot;0e08f70ca3974acc8e07bb8d2be94999&quot;,&quot;fill_align&quot;:&quot;lt&quot;,&quot;text_align&quot;:&quot;lt&quot;,&quot;text_direction&quot;:&quot;horizontal&quot;,&quot;chip_types&quot;:[&quot;diagram&quot;,&quot;pictext&quot;,&quot;picture&quot;,&quot;chart&quot;,&quot;table&quot;,&quot;video&quot;],&quot;support_features&quot;:[&quot;collage&quot;]}]]"/>
  <p:tag name="KSO_WM_TEMPLATE_MASTER_TYPE" val="0"/>
  <p:tag name="KSO_WM_TEMPLATE_COLOR_TYPE" val="1"/>
  <p:tag name="KSO_WM_SLIDE_SUBTYPE" val="picTxt"/>
  <p:tag name="KSO_WM_CHIP_GROUPID" val="5e7efd6b24b822ad86e01407"/>
  <p:tag name="KSO_WM_SLIDE_BK_DARK_LIGHT" val="2"/>
  <p:tag name="KSO_WM_SLIDE_BACKGROUND_TYPE" val="frame"/>
  <p:tag name="KSO_WM_SLIDE_SUPPORT_FEATURE_TYPE" val="3"/>
  <p:tag name="KSO_WM_TEMPLATE_ASSEMBLE_XID" val="5ef15c770e56d0f322bebc03"/>
  <p:tag name="KSO_WM_TEMPLATE_ASSEMBLE_GROUPID" val="5ef15c770e56d0f322bebc03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D8C1C"/>
      </a:accent1>
      <a:accent2>
        <a:srgbClr val="9DD650"/>
      </a:accent2>
      <a:accent3>
        <a:srgbClr val="5D8C1C"/>
      </a:accent3>
      <a:accent4>
        <a:srgbClr val="9DD65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9">
    <a:dk1>
      <a:sysClr val="windowText" lastClr="000000"/>
    </a:dk1>
    <a:lt1>
      <a:sysClr val="window" lastClr="FFFFFF"/>
    </a:lt1>
    <a:dk2>
      <a:srgbClr val="F8F8F8"/>
    </a:dk2>
    <a:lt2>
      <a:srgbClr val="F8F8F8"/>
    </a:lt2>
    <a:accent1>
      <a:srgbClr val="0078B4"/>
    </a:accent1>
    <a:accent2>
      <a:srgbClr val="0089CE"/>
    </a:accent2>
    <a:accent3>
      <a:srgbClr val="02ABEB"/>
    </a:accent3>
    <a:accent4>
      <a:srgbClr val="60B013"/>
    </a:accent4>
    <a:accent5>
      <a:srgbClr val="89C122"/>
    </a:accent5>
    <a:accent6>
      <a:srgbClr val="C3D935"/>
    </a:accent6>
    <a:hlink>
      <a:srgbClr val="5F5F5F"/>
    </a:hlink>
    <a:folHlink>
      <a:srgbClr val="919191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2240</Words>
  <Application>WPS 演示</Application>
  <PresentationFormat>宽屏</PresentationFormat>
  <Paragraphs>301</Paragraphs>
  <Slides>14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等线</vt:lpstr>
      <vt:lpstr>黑体</vt:lpstr>
      <vt:lpstr>Arial</vt:lpstr>
      <vt:lpstr>Poppins</vt:lpstr>
      <vt:lpstr>Segoe Print</vt:lpstr>
      <vt:lpstr>Wingdings</vt:lpstr>
      <vt:lpstr>Times New Roman</vt:lpstr>
      <vt:lpstr>Aharoni</vt:lpstr>
      <vt:lpstr>Yu Gothic UI Semibold</vt:lpstr>
      <vt:lpstr>Arial Unicode MS</vt:lpstr>
      <vt:lpstr>Calibri</vt:lpstr>
      <vt:lpstr>Office 主题​​</vt:lpstr>
      <vt:lpstr>1_Office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45943</dc:creator>
  <cp:lastModifiedBy>日出东方</cp:lastModifiedBy>
  <cp:revision>279</cp:revision>
  <dcterms:created xsi:type="dcterms:W3CDTF">2019-06-19T02:08:00Z</dcterms:created>
  <dcterms:modified xsi:type="dcterms:W3CDTF">2021-02-20T02:46:00Z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